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6" r:id="rId6"/>
    <p:sldId id="267" r:id="rId7"/>
    <p:sldId id="268" r:id="rId8"/>
    <p:sldId id="269" r:id="rId9"/>
    <p:sldId id="270" r:id="rId10"/>
    <p:sldId id="271" r:id="rId11"/>
    <p:sldId id="260" r:id="rId12"/>
    <p:sldId id="261" r:id="rId13"/>
    <p:sldId id="262" r:id="rId14"/>
    <p:sldId id="263" r:id="rId15"/>
    <p:sldId id="264" r:id="rId16"/>
    <p:sldId id="265"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80FECE-6E31-4D3A-86AF-67E9DA82B718}">
          <p14:sldIdLst>
            <p14:sldId id="256"/>
            <p14:sldId id="257"/>
            <p14:sldId id="258"/>
            <p14:sldId id="259"/>
            <p14:sldId id="266"/>
            <p14:sldId id="267"/>
            <p14:sldId id="268"/>
            <p14:sldId id="269"/>
            <p14:sldId id="270"/>
            <p14:sldId id="271"/>
          </p14:sldIdLst>
        </p14:section>
        <p14:section name="Untitled Section" id="{C5BF55DF-EC78-4ACC-B9CD-2FF937BF162C}">
          <p14:sldIdLst>
            <p14:sldId id="260"/>
            <p14:sldId id="261"/>
            <p14:sldId id="262"/>
            <p14:sldId id="263"/>
            <p14:sldId id="264"/>
            <p14:sldId id="265"/>
            <p14:sldId id="272"/>
            <p14:sldId id="273"/>
            <p14:sldId id="274"/>
            <p14:sldId id="275"/>
            <p14:sldId id="276"/>
            <p14:sldId id="277"/>
            <p14:sldId id="278"/>
            <p14:sldId id="279"/>
            <p14:sldId id="280"/>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1967" autoAdjust="0"/>
  </p:normalViewPr>
  <p:slideViewPr>
    <p:cSldViewPr snapToGrid="0">
      <p:cViewPr varScale="1">
        <p:scale>
          <a:sx n="44" d="100"/>
          <a:sy n="44" d="100"/>
        </p:scale>
        <p:origin x="174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5BF2C-0E49-4F9C-B12C-1518E980D8F3}" type="datetimeFigureOut">
              <a:rPr lang="en-IN" smtClean="0"/>
              <a:t>25-07-2019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E5346-2E02-4478-91E1-787AE61FFEB9}" type="slidenum">
              <a:rPr lang="en-IN" smtClean="0"/>
              <a:t>‹#›</a:t>
            </a:fld>
            <a:endParaRPr lang="en-IN"/>
          </a:p>
        </p:txBody>
      </p:sp>
    </p:spTree>
    <p:extLst>
      <p:ext uri="{BB962C8B-B14F-4D97-AF65-F5344CB8AC3E}">
        <p14:creationId xmlns:p14="http://schemas.microsoft.com/office/powerpoint/2010/main" val="398195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Popular press coverage: 2 separate threads. </a:t>
            </a:r>
          </a:p>
          <a:p>
            <a:r>
              <a:rPr lang="en-IN" dirty="0"/>
              <a:t>Thread 1: Success stories. </a:t>
            </a:r>
            <a:br>
              <a:rPr lang="en-IN" dirty="0"/>
            </a:br>
            <a:endParaRPr lang="en-IN" dirty="0"/>
          </a:p>
        </p:txBody>
      </p:sp>
      <p:sp>
        <p:nvSpPr>
          <p:cNvPr id="4" name="Slide Number Placeholder 3"/>
          <p:cNvSpPr>
            <a:spLocks noGrp="1"/>
          </p:cNvSpPr>
          <p:nvPr>
            <p:ph type="sldNum" sz="quarter" idx="5"/>
          </p:nvPr>
        </p:nvSpPr>
        <p:spPr/>
        <p:txBody>
          <a:bodyPr/>
          <a:lstStyle/>
          <a:p>
            <a:fld id="{67DE5346-2E02-4478-91E1-787AE61FFEB9}" type="slidenum">
              <a:rPr lang="en-IN" smtClean="0"/>
              <a:t>2</a:t>
            </a:fld>
            <a:endParaRPr lang="en-IN"/>
          </a:p>
        </p:txBody>
      </p:sp>
    </p:spTree>
    <p:extLst>
      <p:ext uri="{BB962C8B-B14F-4D97-AF65-F5344CB8AC3E}">
        <p14:creationId xmlns:p14="http://schemas.microsoft.com/office/powerpoint/2010/main" val="1638883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Our implicit biases get embedded in the code. Our past data as well as our success belief. I want to emphasize on the fact that algorithms are not necessarily objective, true, and scientific. </a:t>
            </a:r>
          </a:p>
        </p:txBody>
      </p:sp>
      <p:sp>
        <p:nvSpPr>
          <p:cNvPr id="4" name="Slide Number Placeholder 3"/>
          <p:cNvSpPr>
            <a:spLocks noGrp="1"/>
          </p:cNvSpPr>
          <p:nvPr>
            <p:ph type="sldNum" sz="quarter" idx="5"/>
          </p:nvPr>
        </p:nvSpPr>
        <p:spPr/>
        <p:txBody>
          <a:bodyPr/>
          <a:lstStyle/>
          <a:p>
            <a:fld id="{67DE5346-2E02-4478-91E1-787AE61FFEB9}" type="slidenum">
              <a:rPr lang="en-IN" smtClean="0"/>
              <a:t>11</a:t>
            </a:fld>
            <a:endParaRPr lang="en-IN"/>
          </a:p>
        </p:txBody>
      </p:sp>
    </p:spTree>
    <p:extLst>
      <p:ext uri="{BB962C8B-B14F-4D97-AF65-F5344CB8AC3E}">
        <p14:creationId xmlns:p14="http://schemas.microsoft.com/office/powerpoint/2010/main" val="395243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Imagine a fully racially segregated society, where we send cops cars to only to the yellow neighbourhood. The arrest data would be highly biased. Now, we catch a random data scientist to build a model to predict where the next crime would happen? Or predict who the next criminal would be? Ans: A yellow person. </a:t>
            </a:r>
          </a:p>
          <a:p>
            <a:r>
              <a:rPr lang="en-IN" dirty="0"/>
              <a:t>Data scientist now goes on to brag about how great his model worked, 99% accuracy, etc. </a:t>
            </a:r>
          </a:p>
          <a:p>
            <a:r>
              <a:rPr lang="en-IN" dirty="0"/>
              <a:t>But this violates our social norms. </a:t>
            </a:r>
          </a:p>
        </p:txBody>
      </p:sp>
      <p:sp>
        <p:nvSpPr>
          <p:cNvPr id="4" name="Slide Number Placeholder 3"/>
          <p:cNvSpPr>
            <a:spLocks noGrp="1"/>
          </p:cNvSpPr>
          <p:nvPr>
            <p:ph type="sldNum" sz="quarter" idx="5"/>
          </p:nvPr>
        </p:nvSpPr>
        <p:spPr/>
        <p:txBody>
          <a:bodyPr/>
          <a:lstStyle/>
          <a:p>
            <a:fld id="{67DE5346-2E02-4478-91E1-787AE61FFEB9}" type="slidenum">
              <a:rPr lang="en-IN" smtClean="0"/>
              <a:t>12</a:t>
            </a:fld>
            <a:endParaRPr lang="en-IN"/>
          </a:p>
        </p:txBody>
      </p:sp>
    </p:spTree>
    <p:extLst>
      <p:ext uri="{BB962C8B-B14F-4D97-AF65-F5344CB8AC3E}">
        <p14:creationId xmlns:p14="http://schemas.microsoft.com/office/powerpoint/2010/main" val="416800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Better to use the gender information, else majority gets benefitted at the cost of the minorities.  </a:t>
            </a:r>
          </a:p>
        </p:txBody>
      </p:sp>
      <p:sp>
        <p:nvSpPr>
          <p:cNvPr id="4" name="Slide Number Placeholder 3"/>
          <p:cNvSpPr>
            <a:spLocks noGrp="1"/>
          </p:cNvSpPr>
          <p:nvPr>
            <p:ph type="sldNum" sz="quarter" idx="5"/>
          </p:nvPr>
        </p:nvSpPr>
        <p:spPr/>
        <p:txBody>
          <a:bodyPr/>
          <a:lstStyle/>
          <a:p>
            <a:fld id="{67DE5346-2E02-4478-91E1-787AE61FFEB9}" type="slidenum">
              <a:rPr lang="en-IN" smtClean="0"/>
              <a:t>16</a:t>
            </a:fld>
            <a:endParaRPr lang="en-IN"/>
          </a:p>
        </p:txBody>
      </p:sp>
    </p:spTree>
    <p:extLst>
      <p:ext uri="{BB962C8B-B14F-4D97-AF65-F5344CB8AC3E}">
        <p14:creationId xmlns:p14="http://schemas.microsoft.com/office/powerpoint/2010/main" val="672407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Admit everyone who is either a blue man or a green woman. Unfairness is packed. FNR is equalized. Cold comfort if you are a green male and blue female. </a:t>
            </a:r>
          </a:p>
        </p:txBody>
      </p:sp>
      <p:sp>
        <p:nvSpPr>
          <p:cNvPr id="4" name="Slide Number Placeholder 3"/>
          <p:cNvSpPr>
            <a:spLocks noGrp="1"/>
          </p:cNvSpPr>
          <p:nvPr>
            <p:ph type="sldNum" sz="quarter" idx="5"/>
          </p:nvPr>
        </p:nvSpPr>
        <p:spPr/>
        <p:txBody>
          <a:bodyPr/>
          <a:lstStyle/>
          <a:p>
            <a:fld id="{67DE5346-2E02-4478-91E1-787AE61FFEB9}" type="slidenum">
              <a:rPr lang="en-IN" smtClean="0"/>
              <a:t>19</a:t>
            </a:fld>
            <a:endParaRPr lang="en-IN"/>
          </a:p>
        </p:txBody>
      </p:sp>
    </p:spTree>
    <p:extLst>
      <p:ext uri="{BB962C8B-B14F-4D97-AF65-F5344CB8AC3E}">
        <p14:creationId xmlns:p14="http://schemas.microsoft.com/office/powerpoint/2010/main" val="2886929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Classifier shouldn’t favour any one individual over the other for no reason whatsoever. The randomness is over the classifier. Unless we make some unrealistic assumptions about the data, we cannot satisfy definitions like these. </a:t>
            </a:r>
          </a:p>
        </p:txBody>
      </p:sp>
      <p:sp>
        <p:nvSpPr>
          <p:cNvPr id="4" name="Slide Number Placeholder 3"/>
          <p:cNvSpPr>
            <a:spLocks noGrp="1"/>
          </p:cNvSpPr>
          <p:nvPr>
            <p:ph type="sldNum" sz="quarter" idx="5"/>
          </p:nvPr>
        </p:nvSpPr>
        <p:spPr/>
        <p:txBody>
          <a:bodyPr/>
          <a:lstStyle/>
          <a:p>
            <a:fld id="{67DE5346-2E02-4478-91E1-787AE61FFEB9}" type="slidenum">
              <a:rPr lang="en-IN" smtClean="0"/>
              <a:t>20</a:t>
            </a:fld>
            <a:endParaRPr lang="en-IN"/>
          </a:p>
        </p:txBody>
      </p:sp>
    </p:spTree>
    <p:extLst>
      <p:ext uri="{BB962C8B-B14F-4D97-AF65-F5344CB8AC3E}">
        <p14:creationId xmlns:p14="http://schemas.microsoft.com/office/powerpoint/2010/main" val="4284895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Observation: it is still sensible to ask FNR over infinitely many groups, </a:t>
            </a:r>
          </a:p>
        </p:txBody>
      </p:sp>
      <p:sp>
        <p:nvSpPr>
          <p:cNvPr id="4" name="Slide Number Placeholder 3"/>
          <p:cNvSpPr>
            <a:spLocks noGrp="1"/>
          </p:cNvSpPr>
          <p:nvPr>
            <p:ph type="sldNum" sz="quarter" idx="5"/>
          </p:nvPr>
        </p:nvSpPr>
        <p:spPr/>
        <p:txBody>
          <a:bodyPr/>
          <a:lstStyle/>
          <a:p>
            <a:fld id="{67DE5346-2E02-4478-91E1-787AE61FFEB9}" type="slidenum">
              <a:rPr lang="en-IN" smtClean="0"/>
              <a:t>21</a:t>
            </a:fld>
            <a:endParaRPr lang="en-IN"/>
          </a:p>
        </p:txBody>
      </p:sp>
    </p:spTree>
    <p:extLst>
      <p:ext uri="{BB962C8B-B14F-4D97-AF65-F5344CB8AC3E}">
        <p14:creationId xmlns:p14="http://schemas.microsoft.com/office/powerpoint/2010/main" val="2502971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Turns out that such a definition makes sense. Now we have many constraints of this form. You guys will learn techniques for that in IISc. </a:t>
            </a:r>
          </a:p>
        </p:txBody>
      </p:sp>
      <p:sp>
        <p:nvSpPr>
          <p:cNvPr id="4" name="Slide Number Placeholder 3"/>
          <p:cNvSpPr>
            <a:spLocks noGrp="1"/>
          </p:cNvSpPr>
          <p:nvPr>
            <p:ph type="sldNum" sz="quarter" idx="5"/>
          </p:nvPr>
        </p:nvSpPr>
        <p:spPr/>
        <p:txBody>
          <a:bodyPr/>
          <a:lstStyle/>
          <a:p>
            <a:fld id="{67DE5346-2E02-4478-91E1-787AE61FFEB9}" type="slidenum">
              <a:rPr lang="en-IN" smtClean="0"/>
              <a:t>22</a:t>
            </a:fld>
            <a:endParaRPr lang="en-IN"/>
          </a:p>
        </p:txBody>
      </p:sp>
    </p:spTree>
    <p:extLst>
      <p:ext uri="{BB962C8B-B14F-4D97-AF65-F5344CB8AC3E}">
        <p14:creationId xmlns:p14="http://schemas.microsoft.com/office/powerpoint/2010/main" val="3391914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We want these steep curves. Increase fairness at mild cost for fairness. It’s a data-set to data-set thing.  </a:t>
            </a:r>
          </a:p>
        </p:txBody>
      </p:sp>
      <p:sp>
        <p:nvSpPr>
          <p:cNvPr id="4" name="Slide Number Placeholder 3"/>
          <p:cNvSpPr>
            <a:spLocks noGrp="1"/>
          </p:cNvSpPr>
          <p:nvPr>
            <p:ph type="sldNum" sz="quarter" idx="5"/>
          </p:nvPr>
        </p:nvSpPr>
        <p:spPr/>
        <p:txBody>
          <a:bodyPr/>
          <a:lstStyle/>
          <a:p>
            <a:fld id="{67DE5346-2E02-4478-91E1-787AE61FFEB9}" type="slidenum">
              <a:rPr lang="en-IN" smtClean="0"/>
              <a:t>23</a:t>
            </a:fld>
            <a:endParaRPr lang="en-IN"/>
          </a:p>
        </p:txBody>
      </p:sp>
    </p:spTree>
    <p:extLst>
      <p:ext uri="{BB962C8B-B14F-4D97-AF65-F5344CB8AC3E}">
        <p14:creationId xmlns:p14="http://schemas.microsoft.com/office/powerpoint/2010/main" val="2737660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67DE5346-2E02-4478-91E1-787AE61FFEB9}" type="slidenum">
              <a:rPr lang="en-IN" smtClean="0"/>
              <a:t>25</a:t>
            </a:fld>
            <a:endParaRPr lang="en-IN"/>
          </a:p>
        </p:txBody>
      </p:sp>
    </p:spTree>
    <p:extLst>
      <p:ext uri="{BB962C8B-B14F-4D97-AF65-F5344CB8AC3E}">
        <p14:creationId xmlns:p14="http://schemas.microsoft.com/office/powerpoint/2010/main" val="248857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Use ML to improve aspects of daily life. Spam filtering, hiring, credit risk, matching driver to riders, criminal justice system, where to send police officers. We train algorithm on personal sensitive data to make decisions. No surprise it suggests the other thread.</a:t>
            </a:r>
          </a:p>
          <a:p>
            <a:endParaRPr lang="en-IN" dirty="0"/>
          </a:p>
        </p:txBody>
      </p:sp>
      <p:sp>
        <p:nvSpPr>
          <p:cNvPr id="4" name="Slide Number Placeholder 3"/>
          <p:cNvSpPr>
            <a:spLocks noGrp="1"/>
          </p:cNvSpPr>
          <p:nvPr>
            <p:ph type="sldNum" sz="quarter" idx="5"/>
          </p:nvPr>
        </p:nvSpPr>
        <p:spPr/>
        <p:txBody>
          <a:bodyPr/>
          <a:lstStyle/>
          <a:p>
            <a:fld id="{67DE5346-2E02-4478-91E1-787AE61FFEB9}" type="slidenum">
              <a:rPr lang="en-IN" smtClean="0"/>
              <a:t>3</a:t>
            </a:fld>
            <a:endParaRPr lang="en-IN"/>
          </a:p>
        </p:txBody>
      </p:sp>
    </p:spTree>
    <p:extLst>
      <p:ext uri="{BB962C8B-B14F-4D97-AF65-F5344CB8AC3E}">
        <p14:creationId xmlns:p14="http://schemas.microsoft.com/office/powerpoint/2010/main" val="72029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Thread 2: Worries- violations of social norms we hold dear. Sensitive data about people, and fairness. They are perpetuating human biases or introducing new ones at scale. </a:t>
            </a:r>
          </a:p>
          <a:p>
            <a:r>
              <a:rPr lang="en-IN" dirty="0"/>
              <a:t>The second thread is worrying that </a:t>
            </a:r>
            <a:r>
              <a:rPr lang="en-IN" dirty="0" err="1"/>
              <a:t>algo</a:t>
            </a:r>
            <a:r>
              <a:rPr lang="en-IN" dirty="0"/>
              <a:t> violate the social norms we hold dear, like user privacy or fairness.</a:t>
            </a:r>
          </a:p>
          <a:p>
            <a:endParaRPr lang="en-IN" dirty="0"/>
          </a:p>
          <a:p>
            <a:r>
              <a:rPr lang="en-IN" dirty="0"/>
              <a:t>Today we will focus mostly on how to fix the second thread. If we are going to replace components of decision making, which was historically done by humans, then we need to be able to encode the social norms like privacy, fairness which we expect the human to respect. </a:t>
            </a:r>
          </a:p>
          <a:p>
            <a:endParaRPr lang="en-IN" dirty="0"/>
          </a:p>
          <a:p>
            <a:r>
              <a:rPr lang="en-IN" dirty="0"/>
              <a:t>We need ethical algorithms. </a:t>
            </a:r>
          </a:p>
        </p:txBody>
      </p:sp>
      <p:sp>
        <p:nvSpPr>
          <p:cNvPr id="4" name="Slide Number Placeholder 3"/>
          <p:cNvSpPr>
            <a:spLocks noGrp="1"/>
          </p:cNvSpPr>
          <p:nvPr>
            <p:ph type="sldNum" sz="quarter" idx="5"/>
          </p:nvPr>
        </p:nvSpPr>
        <p:spPr/>
        <p:txBody>
          <a:bodyPr/>
          <a:lstStyle/>
          <a:p>
            <a:fld id="{67DE5346-2E02-4478-91E1-787AE61FFEB9}" type="slidenum">
              <a:rPr lang="en-IN" smtClean="0"/>
              <a:t>4</a:t>
            </a:fld>
            <a:endParaRPr lang="en-IN"/>
          </a:p>
        </p:txBody>
      </p:sp>
    </p:spTree>
    <p:extLst>
      <p:ext uri="{BB962C8B-B14F-4D97-AF65-F5344CB8AC3E}">
        <p14:creationId xmlns:p14="http://schemas.microsoft.com/office/powerpoint/2010/main" val="387017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 natural question arises: one would be sceptical speaking about ethical algorithms. Like an axe, an algorithm is a human artefact, and we don’t blame the axe for causing harm, we blame the human who used the axe for unethical purposes. So why demand the same from algorithms?</a:t>
            </a:r>
          </a:p>
        </p:txBody>
      </p:sp>
      <p:sp>
        <p:nvSpPr>
          <p:cNvPr id="4" name="Slide Number Placeholder 3"/>
          <p:cNvSpPr>
            <a:spLocks noGrp="1"/>
          </p:cNvSpPr>
          <p:nvPr>
            <p:ph type="sldNum" sz="quarter" idx="5"/>
          </p:nvPr>
        </p:nvSpPr>
        <p:spPr/>
        <p:txBody>
          <a:bodyPr/>
          <a:lstStyle/>
          <a:p>
            <a:fld id="{67DE5346-2E02-4478-91E1-787AE61FFEB9}" type="slidenum">
              <a:rPr lang="en-IN" smtClean="0"/>
              <a:t>5</a:t>
            </a:fld>
            <a:endParaRPr lang="en-IN"/>
          </a:p>
        </p:txBody>
      </p:sp>
    </p:spTree>
    <p:extLst>
      <p:ext uri="{BB962C8B-B14F-4D97-AF65-F5344CB8AC3E}">
        <p14:creationId xmlns:p14="http://schemas.microsoft.com/office/powerpoint/2010/main" val="4153514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Assert: same is not the case with algorithms </a:t>
            </a:r>
          </a:p>
          <a:p>
            <a:r>
              <a:rPr lang="en-IN" dirty="0"/>
              <a:t>They start with large data (which we don’t necessarily understand). Then with the data, we use some training procedure like gradient descent for a particularly chosen loss function. Even if you know about GD very well locally, it doesn't mean you understand the model it produces. If the model then harms someone, then can’t put moral blame on the coder. The coder can’t predict every consequence of the algorithm when it is deployed. </a:t>
            </a:r>
          </a:p>
        </p:txBody>
      </p:sp>
      <p:sp>
        <p:nvSpPr>
          <p:cNvPr id="4" name="Slide Number Placeholder 3"/>
          <p:cNvSpPr>
            <a:spLocks noGrp="1"/>
          </p:cNvSpPr>
          <p:nvPr>
            <p:ph type="sldNum" sz="quarter" idx="5"/>
          </p:nvPr>
        </p:nvSpPr>
        <p:spPr/>
        <p:txBody>
          <a:bodyPr/>
          <a:lstStyle/>
          <a:p>
            <a:fld id="{67DE5346-2E02-4478-91E1-787AE61FFEB9}" type="slidenum">
              <a:rPr lang="en-IN" smtClean="0"/>
              <a:t>6</a:t>
            </a:fld>
            <a:endParaRPr lang="en-IN"/>
          </a:p>
        </p:txBody>
      </p:sp>
    </p:spTree>
    <p:extLst>
      <p:ext uri="{BB962C8B-B14F-4D97-AF65-F5344CB8AC3E}">
        <p14:creationId xmlns:p14="http://schemas.microsoft.com/office/powerpoint/2010/main" val="201791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It’s not like there were evil programmers dead-set on making racist algorithms or privacy-violating algorithms. It would be easy if that were the case. We have justice system in place to deal with that kind of malfeasance.</a:t>
            </a:r>
          </a:p>
        </p:txBody>
      </p:sp>
      <p:sp>
        <p:nvSpPr>
          <p:cNvPr id="4" name="Slide Number Placeholder 3"/>
          <p:cNvSpPr>
            <a:spLocks noGrp="1"/>
          </p:cNvSpPr>
          <p:nvPr>
            <p:ph type="sldNum" sz="quarter" idx="5"/>
          </p:nvPr>
        </p:nvSpPr>
        <p:spPr/>
        <p:txBody>
          <a:bodyPr/>
          <a:lstStyle/>
          <a:p>
            <a:fld id="{67DE5346-2E02-4478-91E1-787AE61FFEB9}" type="slidenum">
              <a:rPr lang="en-IN" smtClean="0"/>
              <a:t>7</a:t>
            </a:fld>
            <a:endParaRPr lang="en-IN"/>
          </a:p>
        </p:txBody>
      </p:sp>
    </p:spTree>
    <p:extLst>
      <p:ext uri="{BB962C8B-B14F-4D97-AF65-F5344CB8AC3E}">
        <p14:creationId xmlns:p14="http://schemas.microsoft.com/office/powerpoint/2010/main" val="1721683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We need to embed these in the algorithm as a constrained </a:t>
            </a:r>
            <a:r>
              <a:rPr lang="en-IN" dirty="0" err="1"/>
              <a:t>optz</a:t>
            </a:r>
            <a:r>
              <a:rPr lang="en-IN" dirty="0"/>
              <a:t> problem. However, these words mean various things to various people. For instance, the definition of privacy may mean something different to people sitting in the back of the class, than to people sitting in the front row. </a:t>
            </a:r>
          </a:p>
          <a:p>
            <a:r>
              <a:rPr lang="en-IN" dirty="0"/>
              <a:t>Main problem: thinking very HARD and PRECISELY about definitions, trying to distil these vague English words into precise constraints. </a:t>
            </a:r>
          </a:p>
          <a:p>
            <a:r>
              <a:rPr lang="en-IN" dirty="0"/>
              <a:t>Privacy: social value, which we have made a good progress on. I will briefly tell a bit about it.</a:t>
            </a:r>
          </a:p>
        </p:txBody>
      </p:sp>
      <p:sp>
        <p:nvSpPr>
          <p:cNvPr id="4" name="Slide Number Placeholder 3"/>
          <p:cNvSpPr>
            <a:spLocks noGrp="1"/>
          </p:cNvSpPr>
          <p:nvPr>
            <p:ph type="sldNum" sz="quarter" idx="5"/>
          </p:nvPr>
        </p:nvSpPr>
        <p:spPr/>
        <p:txBody>
          <a:bodyPr/>
          <a:lstStyle/>
          <a:p>
            <a:fld id="{67DE5346-2E02-4478-91E1-787AE61FFEB9}" type="slidenum">
              <a:rPr lang="en-IN" smtClean="0"/>
              <a:t>8</a:t>
            </a:fld>
            <a:endParaRPr lang="en-IN"/>
          </a:p>
        </p:txBody>
      </p:sp>
    </p:spTree>
    <p:extLst>
      <p:ext uri="{BB962C8B-B14F-4D97-AF65-F5344CB8AC3E}">
        <p14:creationId xmlns:p14="http://schemas.microsoft.com/office/powerpoint/2010/main" val="2743080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Many ad-hoc definitions were proposed and deployed, and which followed by privacy breaches. For an object that you might publish, here is a test if the object is privacy preserving or not. Typically did not work. </a:t>
            </a:r>
          </a:p>
          <a:p>
            <a:r>
              <a:rPr lang="en-IN" dirty="0"/>
              <a:t>Until 2005, differential privacy: had a strong semantic meaning. Started in TCS community. Differential Privacy: Learning and inference, subjected to information theoretic constraints. </a:t>
            </a:r>
          </a:p>
          <a:p>
            <a:r>
              <a:rPr lang="en-IN" dirty="0"/>
              <a:t>Scientific study of differential privacy is about studying trade-offs. </a:t>
            </a:r>
          </a:p>
        </p:txBody>
      </p:sp>
      <p:sp>
        <p:nvSpPr>
          <p:cNvPr id="4" name="Slide Number Placeholder 3"/>
          <p:cNvSpPr>
            <a:spLocks noGrp="1"/>
          </p:cNvSpPr>
          <p:nvPr>
            <p:ph type="sldNum" sz="quarter" idx="5"/>
          </p:nvPr>
        </p:nvSpPr>
        <p:spPr/>
        <p:txBody>
          <a:bodyPr/>
          <a:lstStyle/>
          <a:p>
            <a:fld id="{67DE5346-2E02-4478-91E1-787AE61FFEB9}" type="slidenum">
              <a:rPr lang="en-IN" smtClean="0"/>
              <a:t>9</a:t>
            </a:fld>
            <a:endParaRPr lang="en-IN"/>
          </a:p>
        </p:txBody>
      </p:sp>
    </p:spTree>
    <p:extLst>
      <p:ext uri="{BB962C8B-B14F-4D97-AF65-F5344CB8AC3E}">
        <p14:creationId xmlns:p14="http://schemas.microsoft.com/office/powerpoint/2010/main" val="1668364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It is at a stage where differential privacy was about 10 years ago. </a:t>
            </a:r>
          </a:p>
          <a:p>
            <a:r>
              <a:rPr lang="en-IN" dirty="0"/>
              <a:t>There are set of mutually exclusive definitions, and no widely agreed upon definition: still nice thing as it lets us talk about different kind of fairness. </a:t>
            </a:r>
          </a:p>
          <a:p>
            <a:r>
              <a:rPr lang="en-IN" dirty="0"/>
              <a:t>Let us see why would an algorithm be unfair?</a:t>
            </a:r>
          </a:p>
          <a:p>
            <a:endParaRPr lang="en-IN" dirty="0"/>
          </a:p>
        </p:txBody>
      </p:sp>
      <p:sp>
        <p:nvSpPr>
          <p:cNvPr id="4" name="Slide Number Placeholder 3"/>
          <p:cNvSpPr>
            <a:spLocks noGrp="1"/>
          </p:cNvSpPr>
          <p:nvPr>
            <p:ph type="sldNum" sz="quarter" idx="5"/>
          </p:nvPr>
        </p:nvSpPr>
        <p:spPr/>
        <p:txBody>
          <a:bodyPr/>
          <a:lstStyle/>
          <a:p>
            <a:fld id="{67DE5346-2E02-4478-91E1-787AE61FFEB9}" type="slidenum">
              <a:rPr lang="en-IN" smtClean="0"/>
              <a:t>10</a:t>
            </a:fld>
            <a:endParaRPr lang="en-IN"/>
          </a:p>
        </p:txBody>
      </p:sp>
    </p:spTree>
    <p:extLst>
      <p:ext uri="{BB962C8B-B14F-4D97-AF65-F5344CB8AC3E}">
        <p14:creationId xmlns:p14="http://schemas.microsoft.com/office/powerpoint/2010/main" val="3566876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220F-D30F-4AE6-9FB6-37FBD39AB8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CB0B5C9-DCB0-449E-AC8C-F5552122EB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BD23710-8D94-4D87-9860-318FAED07072}"/>
              </a:ext>
            </a:extLst>
          </p:cNvPr>
          <p:cNvSpPr>
            <a:spLocks noGrp="1"/>
          </p:cNvSpPr>
          <p:nvPr>
            <p:ph type="dt" sz="half" idx="10"/>
          </p:nvPr>
        </p:nvSpPr>
        <p:spPr/>
        <p:txBody>
          <a:bodyPr/>
          <a:lstStyle/>
          <a:p>
            <a:fld id="{618EC475-2C30-4779-A647-B6B04B29C311}" type="datetimeFigureOut">
              <a:rPr lang="en-IN" smtClean="0"/>
              <a:t>25-07-2019</a:t>
            </a:fld>
            <a:endParaRPr lang="en-IN"/>
          </a:p>
        </p:txBody>
      </p:sp>
      <p:sp>
        <p:nvSpPr>
          <p:cNvPr id="5" name="Footer Placeholder 4">
            <a:extLst>
              <a:ext uri="{FF2B5EF4-FFF2-40B4-BE49-F238E27FC236}">
                <a16:creationId xmlns:a16="http://schemas.microsoft.com/office/drawing/2014/main" id="{55644AA6-7CB0-4CE0-B112-DA1433DD595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0FA79BE-492E-423F-9C13-3D565C0AB63D}"/>
              </a:ext>
            </a:extLst>
          </p:cNvPr>
          <p:cNvSpPr>
            <a:spLocks noGrp="1"/>
          </p:cNvSpPr>
          <p:nvPr>
            <p:ph type="sldNum" sz="quarter" idx="12"/>
          </p:nvPr>
        </p:nvSpPr>
        <p:spPr/>
        <p:txBody>
          <a:bodyPr/>
          <a:lstStyle/>
          <a:p>
            <a:fld id="{3386CF38-FA15-4102-B777-F2470009678F}" type="slidenum">
              <a:rPr lang="en-IN" smtClean="0"/>
              <a:t>‹#›</a:t>
            </a:fld>
            <a:endParaRPr lang="en-IN"/>
          </a:p>
        </p:txBody>
      </p:sp>
    </p:spTree>
    <p:extLst>
      <p:ext uri="{BB962C8B-B14F-4D97-AF65-F5344CB8AC3E}">
        <p14:creationId xmlns:p14="http://schemas.microsoft.com/office/powerpoint/2010/main" val="210984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8BB09-404F-4CB0-9E7C-011C98D1434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1E24E42-924D-4ECF-99E6-DDEDC4222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0B79DB8-3B74-4663-911F-37BD7667859F}"/>
              </a:ext>
            </a:extLst>
          </p:cNvPr>
          <p:cNvSpPr>
            <a:spLocks noGrp="1"/>
          </p:cNvSpPr>
          <p:nvPr>
            <p:ph type="dt" sz="half" idx="10"/>
          </p:nvPr>
        </p:nvSpPr>
        <p:spPr/>
        <p:txBody>
          <a:bodyPr/>
          <a:lstStyle/>
          <a:p>
            <a:fld id="{618EC475-2C30-4779-A647-B6B04B29C311}" type="datetimeFigureOut">
              <a:rPr lang="en-IN" smtClean="0"/>
              <a:t>25-07-2019</a:t>
            </a:fld>
            <a:endParaRPr lang="en-IN"/>
          </a:p>
        </p:txBody>
      </p:sp>
      <p:sp>
        <p:nvSpPr>
          <p:cNvPr id="5" name="Footer Placeholder 4">
            <a:extLst>
              <a:ext uri="{FF2B5EF4-FFF2-40B4-BE49-F238E27FC236}">
                <a16:creationId xmlns:a16="http://schemas.microsoft.com/office/drawing/2014/main" id="{E76C9F8E-76FF-46F1-B1C9-56145C9529B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217C6F9-125B-44D7-B410-7D5A6BD4E426}"/>
              </a:ext>
            </a:extLst>
          </p:cNvPr>
          <p:cNvSpPr>
            <a:spLocks noGrp="1"/>
          </p:cNvSpPr>
          <p:nvPr>
            <p:ph type="sldNum" sz="quarter" idx="12"/>
          </p:nvPr>
        </p:nvSpPr>
        <p:spPr/>
        <p:txBody>
          <a:bodyPr/>
          <a:lstStyle/>
          <a:p>
            <a:fld id="{3386CF38-FA15-4102-B777-F2470009678F}" type="slidenum">
              <a:rPr lang="en-IN" smtClean="0"/>
              <a:t>‹#›</a:t>
            </a:fld>
            <a:endParaRPr lang="en-IN"/>
          </a:p>
        </p:txBody>
      </p:sp>
    </p:spTree>
    <p:extLst>
      <p:ext uri="{BB962C8B-B14F-4D97-AF65-F5344CB8AC3E}">
        <p14:creationId xmlns:p14="http://schemas.microsoft.com/office/powerpoint/2010/main" val="72120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2EBD1C-7A5D-4DED-A2C7-7E135F5384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C16BBC4-766C-473C-BD91-1419CD00DF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37A294F-4899-454E-94D6-A28606CB3B3B}"/>
              </a:ext>
            </a:extLst>
          </p:cNvPr>
          <p:cNvSpPr>
            <a:spLocks noGrp="1"/>
          </p:cNvSpPr>
          <p:nvPr>
            <p:ph type="dt" sz="half" idx="10"/>
          </p:nvPr>
        </p:nvSpPr>
        <p:spPr/>
        <p:txBody>
          <a:bodyPr/>
          <a:lstStyle/>
          <a:p>
            <a:fld id="{618EC475-2C30-4779-A647-B6B04B29C311}" type="datetimeFigureOut">
              <a:rPr lang="en-IN" smtClean="0"/>
              <a:t>25-07-2019</a:t>
            </a:fld>
            <a:endParaRPr lang="en-IN"/>
          </a:p>
        </p:txBody>
      </p:sp>
      <p:sp>
        <p:nvSpPr>
          <p:cNvPr id="5" name="Footer Placeholder 4">
            <a:extLst>
              <a:ext uri="{FF2B5EF4-FFF2-40B4-BE49-F238E27FC236}">
                <a16:creationId xmlns:a16="http://schemas.microsoft.com/office/drawing/2014/main" id="{7F7FBFD9-4121-4BFF-9C97-D9F8E31D577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EFF067-664E-4065-A10F-57BF2054C354}"/>
              </a:ext>
            </a:extLst>
          </p:cNvPr>
          <p:cNvSpPr>
            <a:spLocks noGrp="1"/>
          </p:cNvSpPr>
          <p:nvPr>
            <p:ph type="sldNum" sz="quarter" idx="12"/>
          </p:nvPr>
        </p:nvSpPr>
        <p:spPr/>
        <p:txBody>
          <a:bodyPr/>
          <a:lstStyle/>
          <a:p>
            <a:fld id="{3386CF38-FA15-4102-B777-F2470009678F}" type="slidenum">
              <a:rPr lang="en-IN" smtClean="0"/>
              <a:t>‹#›</a:t>
            </a:fld>
            <a:endParaRPr lang="en-IN"/>
          </a:p>
        </p:txBody>
      </p:sp>
    </p:spTree>
    <p:extLst>
      <p:ext uri="{BB962C8B-B14F-4D97-AF65-F5344CB8AC3E}">
        <p14:creationId xmlns:p14="http://schemas.microsoft.com/office/powerpoint/2010/main" val="52118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399F-373C-45DF-88BD-26582BF46F0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9E02ED6-9F73-493D-9D7A-B45FE3BFC3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E2A2303-2192-4DAF-BA90-69937A07007C}"/>
              </a:ext>
            </a:extLst>
          </p:cNvPr>
          <p:cNvSpPr>
            <a:spLocks noGrp="1"/>
          </p:cNvSpPr>
          <p:nvPr>
            <p:ph type="dt" sz="half" idx="10"/>
          </p:nvPr>
        </p:nvSpPr>
        <p:spPr/>
        <p:txBody>
          <a:bodyPr/>
          <a:lstStyle/>
          <a:p>
            <a:fld id="{618EC475-2C30-4779-A647-B6B04B29C311}" type="datetimeFigureOut">
              <a:rPr lang="en-IN" smtClean="0"/>
              <a:t>25-07-2019</a:t>
            </a:fld>
            <a:endParaRPr lang="en-IN"/>
          </a:p>
        </p:txBody>
      </p:sp>
      <p:sp>
        <p:nvSpPr>
          <p:cNvPr id="5" name="Footer Placeholder 4">
            <a:extLst>
              <a:ext uri="{FF2B5EF4-FFF2-40B4-BE49-F238E27FC236}">
                <a16:creationId xmlns:a16="http://schemas.microsoft.com/office/drawing/2014/main" id="{5E242CE3-4CD7-4E0C-8D64-0BA3D4260A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80CC8FF-5744-4883-8D13-0EB8DC8F5E3C}"/>
              </a:ext>
            </a:extLst>
          </p:cNvPr>
          <p:cNvSpPr>
            <a:spLocks noGrp="1"/>
          </p:cNvSpPr>
          <p:nvPr>
            <p:ph type="sldNum" sz="quarter" idx="12"/>
          </p:nvPr>
        </p:nvSpPr>
        <p:spPr/>
        <p:txBody>
          <a:bodyPr/>
          <a:lstStyle/>
          <a:p>
            <a:fld id="{3386CF38-FA15-4102-B777-F2470009678F}" type="slidenum">
              <a:rPr lang="en-IN" smtClean="0"/>
              <a:t>‹#›</a:t>
            </a:fld>
            <a:endParaRPr lang="en-IN"/>
          </a:p>
        </p:txBody>
      </p:sp>
    </p:spTree>
    <p:extLst>
      <p:ext uri="{BB962C8B-B14F-4D97-AF65-F5344CB8AC3E}">
        <p14:creationId xmlns:p14="http://schemas.microsoft.com/office/powerpoint/2010/main" val="197548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4BFF-76E1-48E4-A761-91EC4A6E8E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A47D7D9-A0CC-4225-AE8E-AD8E9B7FB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B5D7A2-852B-4F5D-969C-91F56A750C56}"/>
              </a:ext>
            </a:extLst>
          </p:cNvPr>
          <p:cNvSpPr>
            <a:spLocks noGrp="1"/>
          </p:cNvSpPr>
          <p:nvPr>
            <p:ph type="dt" sz="half" idx="10"/>
          </p:nvPr>
        </p:nvSpPr>
        <p:spPr/>
        <p:txBody>
          <a:bodyPr/>
          <a:lstStyle/>
          <a:p>
            <a:fld id="{618EC475-2C30-4779-A647-B6B04B29C311}" type="datetimeFigureOut">
              <a:rPr lang="en-IN" smtClean="0"/>
              <a:t>25-07-2019</a:t>
            </a:fld>
            <a:endParaRPr lang="en-IN"/>
          </a:p>
        </p:txBody>
      </p:sp>
      <p:sp>
        <p:nvSpPr>
          <p:cNvPr id="5" name="Footer Placeholder 4">
            <a:extLst>
              <a:ext uri="{FF2B5EF4-FFF2-40B4-BE49-F238E27FC236}">
                <a16:creationId xmlns:a16="http://schemas.microsoft.com/office/drawing/2014/main" id="{C4EC1B47-E7AF-4851-B2F9-A01EF35A40F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A58FF45-F3FC-404E-B6F8-82AE6D3704CF}"/>
              </a:ext>
            </a:extLst>
          </p:cNvPr>
          <p:cNvSpPr>
            <a:spLocks noGrp="1"/>
          </p:cNvSpPr>
          <p:nvPr>
            <p:ph type="sldNum" sz="quarter" idx="12"/>
          </p:nvPr>
        </p:nvSpPr>
        <p:spPr/>
        <p:txBody>
          <a:bodyPr/>
          <a:lstStyle/>
          <a:p>
            <a:fld id="{3386CF38-FA15-4102-B777-F2470009678F}" type="slidenum">
              <a:rPr lang="en-IN" smtClean="0"/>
              <a:t>‹#›</a:t>
            </a:fld>
            <a:endParaRPr lang="en-IN"/>
          </a:p>
        </p:txBody>
      </p:sp>
    </p:spTree>
    <p:extLst>
      <p:ext uri="{BB962C8B-B14F-4D97-AF65-F5344CB8AC3E}">
        <p14:creationId xmlns:p14="http://schemas.microsoft.com/office/powerpoint/2010/main" val="17985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5FFB1-5BA9-49D5-948D-859DCCAFEE5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328A483-9F5B-495E-B3D0-DFD0A334F4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D6C5CC5-F4AE-46A5-9150-033DF186A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F431F07-EC09-42A3-B0D8-8EE8D02993EE}"/>
              </a:ext>
            </a:extLst>
          </p:cNvPr>
          <p:cNvSpPr>
            <a:spLocks noGrp="1"/>
          </p:cNvSpPr>
          <p:nvPr>
            <p:ph type="dt" sz="half" idx="10"/>
          </p:nvPr>
        </p:nvSpPr>
        <p:spPr/>
        <p:txBody>
          <a:bodyPr/>
          <a:lstStyle/>
          <a:p>
            <a:fld id="{618EC475-2C30-4779-A647-B6B04B29C311}" type="datetimeFigureOut">
              <a:rPr lang="en-IN" smtClean="0"/>
              <a:t>25-07-2019</a:t>
            </a:fld>
            <a:endParaRPr lang="en-IN"/>
          </a:p>
        </p:txBody>
      </p:sp>
      <p:sp>
        <p:nvSpPr>
          <p:cNvPr id="6" name="Footer Placeholder 5">
            <a:extLst>
              <a:ext uri="{FF2B5EF4-FFF2-40B4-BE49-F238E27FC236}">
                <a16:creationId xmlns:a16="http://schemas.microsoft.com/office/drawing/2014/main" id="{262A984B-655A-4CE6-886E-C1A60B8E1C3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2589B94-8A83-4EF9-B8A7-D83A292C7A02}"/>
              </a:ext>
            </a:extLst>
          </p:cNvPr>
          <p:cNvSpPr>
            <a:spLocks noGrp="1"/>
          </p:cNvSpPr>
          <p:nvPr>
            <p:ph type="sldNum" sz="quarter" idx="12"/>
          </p:nvPr>
        </p:nvSpPr>
        <p:spPr/>
        <p:txBody>
          <a:bodyPr/>
          <a:lstStyle/>
          <a:p>
            <a:fld id="{3386CF38-FA15-4102-B777-F2470009678F}" type="slidenum">
              <a:rPr lang="en-IN" smtClean="0"/>
              <a:t>‹#›</a:t>
            </a:fld>
            <a:endParaRPr lang="en-IN"/>
          </a:p>
        </p:txBody>
      </p:sp>
    </p:spTree>
    <p:extLst>
      <p:ext uri="{BB962C8B-B14F-4D97-AF65-F5344CB8AC3E}">
        <p14:creationId xmlns:p14="http://schemas.microsoft.com/office/powerpoint/2010/main" val="411308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0589-7306-4E9A-BD97-1FFD0B8C539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91F5729-9F33-419B-ABAF-23C22C70C5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EACF3A-0A99-4F8E-B984-F650E376D5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B6F2E31-735A-44D4-B94A-AAA88C6BE5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986A7A-96BA-4F7E-A37B-D5F54FEFB7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47C5846-DDC5-4F44-87F4-741D8001A054}"/>
              </a:ext>
            </a:extLst>
          </p:cNvPr>
          <p:cNvSpPr>
            <a:spLocks noGrp="1"/>
          </p:cNvSpPr>
          <p:nvPr>
            <p:ph type="dt" sz="half" idx="10"/>
          </p:nvPr>
        </p:nvSpPr>
        <p:spPr/>
        <p:txBody>
          <a:bodyPr/>
          <a:lstStyle/>
          <a:p>
            <a:fld id="{618EC475-2C30-4779-A647-B6B04B29C311}" type="datetimeFigureOut">
              <a:rPr lang="en-IN" smtClean="0"/>
              <a:t>25-07-2019</a:t>
            </a:fld>
            <a:endParaRPr lang="en-IN"/>
          </a:p>
        </p:txBody>
      </p:sp>
      <p:sp>
        <p:nvSpPr>
          <p:cNvPr id="8" name="Footer Placeholder 7">
            <a:extLst>
              <a:ext uri="{FF2B5EF4-FFF2-40B4-BE49-F238E27FC236}">
                <a16:creationId xmlns:a16="http://schemas.microsoft.com/office/drawing/2014/main" id="{20019B79-67DC-4F43-902A-5B78E5FE1AA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1F7FE0D-F864-41E4-B337-F829940710F2}"/>
              </a:ext>
            </a:extLst>
          </p:cNvPr>
          <p:cNvSpPr>
            <a:spLocks noGrp="1"/>
          </p:cNvSpPr>
          <p:nvPr>
            <p:ph type="sldNum" sz="quarter" idx="12"/>
          </p:nvPr>
        </p:nvSpPr>
        <p:spPr/>
        <p:txBody>
          <a:bodyPr/>
          <a:lstStyle/>
          <a:p>
            <a:fld id="{3386CF38-FA15-4102-B777-F2470009678F}" type="slidenum">
              <a:rPr lang="en-IN" smtClean="0"/>
              <a:t>‹#›</a:t>
            </a:fld>
            <a:endParaRPr lang="en-IN"/>
          </a:p>
        </p:txBody>
      </p:sp>
    </p:spTree>
    <p:extLst>
      <p:ext uri="{BB962C8B-B14F-4D97-AF65-F5344CB8AC3E}">
        <p14:creationId xmlns:p14="http://schemas.microsoft.com/office/powerpoint/2010/main" val="143302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1237-65A5-4F48-AAA6-CBC7936B6D4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A2EC525-217F-47CF-8760-B833A3EA763C}"/>
              </a:ext>
            </a:extLst>
          </p:cNvPr>
          <p:cNvSpPr>
            <a:spLocks noGrp="1"/>
          </p:cNvSpPr>
          <p:nvPr>
            <p:ph type="dt" sz="half" idx="10"/>
          </p:nvPr>
        </p:nvSpPr>
        <p:spPr/>
        <p:txBody>
          <a:bodyPr/>
          <a:lstStyle/>
          <a:p>
            <a:fld id="{618EC475-2C30-4779-A647-B6B04B29C311}" type="datetimeFigureOut">
              <a:rPr lang="en-IN" smtClean="0"/>
              <a:t>25-07-2019</a:t>
            </a:fld>
            <a:endParaRPr lang="en-IN"/>
          </a:p>
        </p:txBody>
      </p:sp>
      <p:sp>
        <p:nvSpPr>
          <p:cNvPr id="4" name="Footer Placeholder 3">
            <a:extLst>
              <a:ext uri="{FF2B5EF4-FFF2-40B4-BE49-F238E27FC236}">
                <a16:creationId xmlns:a16="http://schemas.microsoft.com/office/drawing/2014/main" id="{1E250DA5-C235-4941-ABD0-97D370CDC67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7D56797-14B5-4250-8F73-D08D6D88A8E5}"/>
              </a:ext>
            </a:extLst>
          </p:cNvPr>
          <p:cNvSpPr>
            <a:spLocks noGrp="1"/>
          </p:cNvSpPr>
          <p:nvPr>
            <p:ph type="sldNum" sz="quarter" idx="12"/>
          </p:nvPr>
        </p:nvSpPr>
        <p:spPr/>
        <p:txBody>
          <a:bodyPr/>
          <a:lstStyle/>
          <a:p>
            <a:fld id="{3386CF38-FA15-4102-B777-F2470009678F}" type="slidenum">
              <a:rPr lang="en-IN" smtClean="0"/>
              <a:t>‹#›</a:t>
            </a:fld>
            <a:endParaRPr lang="en-IN"/>
          </a:p>
        </p:txBody>
      </p:sp>
    </p:spTree>
    <p:extLst>
      <p:ext uri="{BB962C8B-B14F-4D97-AF65-F5344CB8AC3E}">
        <p14:creationId xmlns:p14="http://schemas.microsoft.com/office/powerpoint/2010/main" val="113043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9F3597-810E-416F-A843-FF7693ED106A}"/>
              </a:ext>
            </a:extLst>
          </p:cNvPr>
          <p:cNvSpPr>
            <a:spLocks noGrp="1"/>
          </p:cNvSpPr>
          <p:nvPr>
            <p:ph type="dt" sz="half" idx="10"/>
          </p:nvPr>
        </p:nvSpPr>
        <p:spPr/>
        <p:txBody>
          <a:bodyPr/>
          <a:lstStyle/>
          <a:p>
            <a:fld id="{618EC475-2C30-4779-A647-B6B04B29C311}" type="datetimeFigureOut">
              <a:rPr lang="en-IN" smtClean="0"/>
              <a:t>25-07-2019</a:t>
            </a:fld>
            <a:endParaRPr lang="en-IN"/>
          </a:p>
        </p:txBody>
      </p:sp>
      <p:sp>
        <p:nvSpPr>
          <p:cNvPr id="3" name="Footer Placeholder 2">
            <a:extLst>
              <a:ext uri="{FF2B5EF4-FFF2-40B4-BE49-F238E27FC236}">
                <a16:creationId xmlns:a16="http://schemas.microsoft.com/office/drawing/2014/main" id="{CB8C5AC7-4696-4488-AF1B-48D68402D4C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2662858-EEF6-4F90-974F-45067C386851}"/>
              </a:ext>
            </a:extLst>
          </p:cNvPr>
          <p:cNvSpPr>
            <a:spLocks noGrp="1"/>
          </p:cNvSpPr>
          <p:nvPr>
            <p:ph type="sldNum" sz="quarter" idx="12"/>
          </p:nvPr>
        </p:nvSpPr>
        <p:spPr/>
        <p:txBody>
          <a:bodyPr/>
          <a:lstStyle/>
          <a:p>
            <a:fld id="{3386CF38-FA15-4102-B777-F2470009678F}" type="slidenum">
              <a:rPr lang="en-IN" smtClean="0"/>
              <a:t>‹#›</a:t>
            </a:fld>
            <a:endParaRPr lang="en-IN"/>
          </a:p>
        </p:txBody>
      </p:sp>
    </p:spTree>
    <p:extLst>
      <p:ext uri="{BB962C8B-B14F-4D97-AF65-F5344CB8AC3E}">
        <p14:creationId xmlns:p14="http://schemas.microsoft.com/office/powerpoint/2010/main" val="410302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117D-85CD-43A2-A8D7-266B14924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9637F85-882E-4928-80C2-12C11E4D43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884C740-81AB-48DD-AE69-F1587161B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7A4B9-424F-4354-B566-834866F7D2AD}"/>
              </a:ext>
            </a:extLst>
          </p:cNvPr>
          <p:cNvSpPr>
            <a:spLocks noGrp="1"/>
          </p:cNvSpPr>
          <p:nvPr>
            <p:ph type="dt" sz="half" idx="10"/>
          </p:nvPr>
        </p:nvSpPr>
        <p:spPr/>
        <p:txBody>
          <a:bodyPr/>
          <a:lstStyle/>
          <a:p>
            <a:fld id="{618EC475-2C30-4779-A647-B6B04B29C311}" type="datetimeFigureOut">
              <a:rPr lang="en-IN" smtClean="0"/>
              <a:t>25-07-2019</a:t>
            </a:fld>
            <a:endParaRPr lang="en-IN"/>
          </a:p>
        </p:txBody>
      </p:sp>
      <p:sp>
        <p:nvSpPr>
          <p:cNvPr id="6" name="Footer Placeholder 5">
            <a:extLst>
              <a:ext uri="{FF2B5EF4-FFF2-40B4-BE49-F238E27FC236}">
                <a16:creationId xmlns:a16="http://schemas.microsoft.com/office/drawing/2014/main" id="{F1C3DED6-1910-4175-9B33-82EAB704A2C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96FBAB7-6663-4F9C-BAFC-0631968151B2}"/>
              </a:ext>
            </a:extLst>
          </p:cNvPr>
          <p:cNvSpPr>
            <a:spLocks noGrp="1"/>
          </p:cNvSpPr>
          <p:nvPr>
            <p:ph type="sldNum" sz="quarter" idx="12"/>
          </p:nvPr>
        </p:nvSpPr>
        <p:spPr/>
        <p:txBody>
          <a:bodyPr/>
          <a:lstStyle/>
          <a:p>
            <a:fld id="{3386CF38-FA15-4102-B777-F2470009678F}" type="slidenum">
              <a:rPr lang="en-IN" smtClean="0"/>
              <a:t>‹#›</a:t>
            </a:fld>
            <a:endParaRPr lang="en-IN"/>
          </a:p>
        </p:txBody>
      </p:sp>
    </p:spTree>
    <p:extLst>
      <p:ext uri="{BB962C8B-B14F-4D97-AF65-F5344CB8AC3E}">
        <p14:creationId xmlns:p14="http://schemas.microsoft.com/office/powerpoint/2010/main" val="157513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C371-0212-4ECE-95C2-C8F810A2A4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E09ACF2-9BF0-4472-A0CD-B863CF38BD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79CB93F-2AFD-4364-85AF-2032C81FB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51F1AE-9FD2-4A63-9ADB-9F1F66120C2E}"/>
              </a:ext>
            </a:extLst>
          </p:cNvPr>
          <p:cNvSpPr>
            <a:spLocks noGrp="1"/>
          </p:cNvSpPr>
          <p:nvPr>
            <p:ph type="dt" sz="half" idx="10"/>
          </p:nvPr>
        </p:nvSpPr>
        <p:spPr/>
        <p:txBody>
          <a:bodyPr/>
          <a:lstStyle/>
          <a:p>
            <a:fld id="{618EC475-2C30-4779-A647-B6B04B29C311}" type="datetimeFigureOut">
              <a:rPr lang="en-IN" smtClean="0"/>
              <a:t>25-07-2019</a:t>
            </a:fld>
            <a:endParaRPr lang="en-IN"/>
          </a:p>
        </p:txBody>
      </p:sp>
      <p:sp>
        <p:nvSpPr>
          <p:cNvPr id="6" name="Footer Placeholder 5">
            <a:extLst>
              <a:ext uri="{FF2B5EF4-FFF2-40B4-BE49-F238E27FC236}">
                <a16:creationId xmlns:a16="http://schemas.microsoft.com/office/drawing/2014/main" id="{2391B35E-838C-4AF0-925F-610B71D7DA2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93D0992-BFA8-49E6-8629-0C1EB3AD5B2E}"/>
              </a:ext>
            </a:extLst>
          </p:cNvPr>
          <p:cNvSpPr>
            <a:spLocks noGrp="1"/>
          </p:cNvSpPr>
          <p:nvPr>
            <p:ph type="sldNum" sz="quarter" idx="12"/>
          </p:nvPr>
        </p:nvSpPr>
        <p:spPr/>
        <p:txBody>
          <a:bodyPr/>
          <a:lstStyle/>
          <a:p>
            <a:fld id="{3386CF38-FA15-4102-B777-F2470009678F}" type="slidenum">
              <a:rPr lang="en-IN" smtClean="0"/>
              <a:t>‹#›</a:t>
            </a:fld>
            <a:endParaRPr lang="en-IN"/>
          </a:p>
        </p:txBody>
      </p:sp>
    </p:spTree>
    <p:extLst>
      <p:ext uri="{BB962C8B-B14F-4D97-AF65-F5344CB8AC3E}">
        <p14:creationId xmlns:p14="http://schemas.microsoft.com/office/powerpoint/2010/main" val="201893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3E3001-A848-4225-94EF-8C7F2C98FC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07E7360-F61B-4A7F-8896-D135F4448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A9B9BA5-63FF-485F-B445-E9EA91FD0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EC475-2C30-4779-A647-B6B04B29C311}" type="datetimeFigureOut">
              <a:rPr lang="en-IN" smtClean="0"/>
              <a:t>25-07-2019</a:t>
            </a:fld>
            <a:endParaRPr lang="en-IN"/>
          </a:p>
        </p:txBody>
      </p:sp>
      <p:sp>
        <p:nvSpPr>
          <p:cNvPr id="5" name="Footer Placeholder 4">
            <a:extLst>
              <a:ext uri="{FF2B5EF4-FFF2-40B4-BE49-F238E27FC236}">
                <a16:creationId xmlns:a16="http://schemas.microsoft.com/office/drawing/2014/main" id="{6B9DBC8F-7968-42ED-A71D-210511B2BC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044943D-9267-4801-BBA0-10BFF1379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6CF38-FA15-4102-B777-F2470009678F}" type="slidenum">
              <a:rPr lang="en-IN" smtClean="0"/>
              <a:t>‹#›</a:t>
            </a:fld>
            <a:endParaRPr lang="en-IN"/>
          </a:p>
        </p:txBody>
      </p:sp>
    </p:spTree>
    <p:extLst>
      <p:ext uri="{BB962C8B-B14F-4D97-AF65-F5344CB8AC3E}">
        <p14:creationId xmlns:p14="http://schemas.microsoft.com/office/powerpoint/2010/main" val="112265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ted.com/talks/cathy_o_neil_the_era_of_blind_faith_in_big_data_must_end?language=en" TargetMode="External"/><Relationship Id="rId2" Type="http://schemas.openxmlformats.org/officeDocument/2006/relationships/hyperlink" Target="https://www.nyas.org/news-articles/academy-news/making-moral-machin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5757-B42A-4E52-A492-BACD6296FCBD}"/>
              </a:ext>
            </a:extLst>
          </p:cNvPr>
          <p:cNvSpPr>
            <a:spLocks noGrp="1"/>
          </p:cNvSpPr>
          <p:nvPr>
            <p:ph type="ctrTitle"/>
          </p:nvPr>
        </p:nvSpPr>
        <p:spPr/>
        <p:txBody>
          <a:bodyPr/>
          <a:lstStyle/>
          <a:p>
            <a:r>
              <a:rPr lang="en-IN" dirty="0"/>
              <a:t>Igniting the AI Fire in You (carefully)</a:t>
            </a:r>
          </a:p>
        </p:txBody>
      </p:sp>
      <p:sp>
        <p:nvSpPr>
          <p:cNvPr id="3" name="Subtitle 2">
            <a:extLst>
              <a:ext uri="{FF2B5EF4-FFF2-40B4-BE49-F238E27FC236}">
                <a16:creationId xmlns:a16="http://schemas.microsoft.com/office/drawing/2014/main" id="{5B5372FB-F6EA-4600-AC50-BD45AAE63501}"/>
              </a:ext>
            </a:extLst>
          </p:cNvPr>
          <p:cNvSpPr>
            <a:spLocks noGrp="1"/>
          </p:cNvSpPr>
          <p:nvPr>
            <p:ph type="subTitle" idx="1"/>
          </p:nvPr>
        </p:nvSpPr>
        <p:spPr/>
        <p:txBody>
          <a:bodyPr/>
          <a:lstStyle/>
          <a:p>
            <a:endParaRPr lang="en-IN" dirty="0"/>
          </a:p>
          <a:p>
            <a:r>
              <a:rPr lang="en-IN" dirty="0"/>
              <a:t>Apoorv Vikram Singh</a:t>
            </a:r>
          </a:p>
          <a:p>
            <a:r>
              <a:rPr lang="en-IN" dirty="0"/>
              <a:t>Project Associate at CSA</a:t>
            </a:r>
          </a:p>
        </p:txBody>
      </p:sp>
    </p:spTree>
    <p:extLst>
      <p:ext uri="{BB962C8B-B14F-4D97-AF65-F5344CB8AC3E}">
        <p14:creationId xmlns:p14="http://schemas.microsoft.com/office/powerpoint/2010/main" val="574265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C3BDC215-BB09-49C9-8346-26F932D9F878}"/>
              </a:ext>
            </a:extLst>
          </p:cNvPr>
          <p:cNvSpPr>
            <a:spLocks noGrp="1"/>
          </p:cNvSpPr>
          <p:nvPr>
            <p:ph type="ctrTitle"/>
          </p:nvPr>
        </p:nvSpPr>
        <p:spPr>
          <a:xfrm>
            <a:off x="3045368" y="1040524"/>
            <a:ext cx="6105194" cy="2031055"/>
          </a:xfrm>
        </p:spPr>
        <p:txBody>
          <a:bodyPr>
            <a:normAutofit/>
          </a:bodyPr>
          <a:lstStyle/>
          <a:p>
            <a:r>
              <a:rPr lang="en-IN" dirty="0">
                <a:solidFill>
                  <a:srgbClr val="FFFFFF"/>
                </a:solidFill>
              </a:rPr>
              <a:t>Fairness</a:t>
            </a:r>
          </a:p>
        </p:txBody>
      </p:sp>
      <p:sp>
        <p:nvSpPr>
          <p:cNvPr id="5" name="Subtitle 4">
            <a:extLst>
              <a:ext uri="{FF2B5EF4-FFF2-40B4-BE49-F238E27FC236}">
                <a16:creationId xmlns:a16="http://schemas.microsoft.com/office/drawing/2014/main" id="{385FDB8B-F358-4BEC-BBC3-59F3BE312EAA}"/>
              </a:ext>
            </a:extLst>
          </p:cNvPr>
          <p:cNvSpPr>
            <a:spLocks noGrp="1"/>
          </p:cNvSpPr>
          <p:nvPr>
            <p:ph type="subTitle" idx="1"/>
          </p:nvPr>
        </p:nvSpPr>
        <p:spPr>
          <a:xfrm>
            <a:off x="3095464" y="3664814"/>
            <a:ext cx="6105194" cy="1742758"/>
          </a:xfrm>
        </p:spPr>
        <p:txBody>
          <a:bodyPr>
            <a:normAutofit/>
          </a:bodyPr>
          <a:lstStyle/>
          <a:p>
            <a:r>
              <a:rPr lang="en-IN" dirty="0">
                <a:solidFill>
                  <a:srgbClr val="FFFFFF"/>
                </a:solidFill>
              </a:rPr>
              <a:t>A work in progress</a:t>
            </a:r>
          </a:p>
          <a:p>
            <a:r>
              <a:rPr lang="en-IN" dirty="0">
                <a:solidFill>
                  <a:srgbClr val="FFFFFF"/>
                </a:solidFill>
              </a:rPr>
              <a:t>=</a:t>
            </a:r>
          </a:p>
          <a:p>
            <a:r>
              <a:rPr lang="en-IN" dirty="0">
                <a:solidFill>
                  <a:srgbClr val="FFFFFF"/>
                </a:solidFill>
              </a:rPr>
              <a:t>Exciting time to be thinking about it!</a:t>
            </a:r>
          </a:p>
          <a:p>
            <a:endParaRPr lang="en-IN" dirty="0">
              <a:solidFill>
                <a:srgbClr val="FFFFFF"/>
              </a:solidFill>
            </a:endParaRPr>
          </a:p>
        </p:txBody>
      </p:sp>
    </p:spTree>
    <p:extLst>
      <p:ext uri="{BB962C8B-B14F-4D97-AF65-F5344CB8AC3E}">
        <p14:creationId xmlns:p14="http://schemas.microsoft.com/office/powerpoint/2010/main" val="235245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6D9E-EEAE-4CF3-9117-E379CD207EFC}"/>
              </a:ext>
            </a:extLst>
          </p:cNvPr>
          <p:cNvSpPr>
            <a:spLocks noGrp="1"/>
          </p:cNvSpPr>
          <p:nvPr>
            <p:ph type="title"/>
          </p:nvPr>
        </p:nvSpPr>
        <p:spPr/>
        <p:txBody>
          <a:bodyPr/>
          <a:lstStyle/>
          <a:p>
            <a:pPr algn="ctr"/>
            <a:r>
              <a:rPr lang="en-IN" dirty="0"/>
              <a:t>The AI Algorithm</a:t>
            </a:r>
          </a:p>
        </p:txBody>
      </p:sp>
      <p:sp>
        <p:nvSpPr>
          <p:cNvPr id="3" name="Content Placeholder 2">
            <a:extLst>
              <a:ext uri="{FF2B5EF4-FFF2-40B4-BE49-F238E27FC236}">
                <a16:creationId xmlns:a16="http://schemas.microsoft.com/office/drawing/2014/main" id="{AA0FFA25-DF10-418A-811E-24BF7E4DB78D}"/>
              </a:ext>
            </a:extLst>
          </p:cNvPr>
          <p:cNvSpPr>
            <a:spLocks noGrp="1"/>
          </p:cNvSpPr>
          <p:nvPr>
            <p:ph idx="1"/>
          </p:nvPr>
        </p:nvSpPr>
        <p:spPr/>
        <p:txBody>
          <a:bodyPr/>
          <a:lstStyle/>
          <a:p>
            <a:r>
              <a:rPr lang="en-IN" dirty="0"/>
              <a:t>Need 2 things to build an algorithm:</a:t>
            </a:r>
          </a:p>
          <a:p>
            <a:pPr lvl="1"/>
            <a:r>
              <a:rPr lang="en-IN" dirty="0"/>
              <a:t>1. Data (what happened in the past)</a:t>
            </a:r>
          </a:p>
          <a:p>
            <a:pPr lvl="1"/>
            <a:r>
              <a:rPr lang="en-IN" dirty="0"/>
              <a:t>2. A definition of success (the thing we are looking for or hoping for)</a:t>
            </a:r>
          </a:p>
          <a:p>
            <a:endParaRPr lang="en-IN" dirty="0"/>
          </a:p>
          <a:p>
            <a:r>
              <a:rPr lang="en-IN" dirty="0"/>
              <a:t>Algorithm asks: what is associated with success? what situation leads to success? </a:t>
            </a:r>
          </a:p>
          <a:p>
            <a:pPr marL="0" indent="0">
              <a:buNone/>
            </a:pPr>
            <a:endParaRPr lang="en-IN" dirty="0"/>
          </a:p>
          <a:p>
            <a:r>
              <a:rPr lang="en-IN" dirty="0"/>
              <a:t>Opinions get embedded in the code:</a:t>
            </a:r>
          </a:p>
          <a:p>
            <a:pPr marL="0" indent="0" algn="ctr">
              <a:buNone/>
            </a:pPr>
            <a:r>
              <a:rPr lang="en-IN" dirty="0"/>
              <a:t>Algorithm ≠ Objective, True, and Scientific.</a:t>
            </a:r>
          </a:p>
          <a:p>
            <a:endParaRPr lang="en-IN" dirty="0"/>
          </a:p>
          <a:p>
            <a:pPr marL="457200" lvl="1" indent="0">
              <a:buNone/>
            </a:pPr>
            <a:endParaRPr lang="en-IN" dirty="0"/>
          </a:p>
          <a:p>
            <a:pPr marL="457200" lvl="1" indent="0">
              <a:buNone/>
            </a:pPr>
            <a:endParaRPr lang="en-IN" dirty="0"/>
          </a:p>
          <a:p>
            <a:pPr marL="457200" lvl="1" indent="0">
              <a:buNone/>
            </a:pPr>
            <a:endParaRPr lang="en-IN" dirty="0"/>
          </a:p>
        </p:txBody>
      </p:sp>
    </p:spTree>
    <p:extLst>
      <p:ext uri="{BB962C8B-B14F-4D97-AF65-F5344CB8AC3E}">
        <p14:creationId xmlns:p14="http://schemas.microsoft.com/office/powerpoint/2010/main" val="1951192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7C879B-0B54-43CE-B79E-E5092032053E}"/>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A Thought Experiment</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552A200D-401F-4495-ADF7-629EC391270C}"/>
              </a:ext>
            </a:extLst>
          </p:cNvPr>
          <p:cNvPicPr>
            <a:picLocks noGrp="1" noChangeAspect="1"/>
          </p:cNvPicPr>
          <p:nvPr>
            <p:ph idx="1"/>
          </p:nvPr>
        </p:nvPicPr>
        <p:blipFill>
          <a:blip r:embed="rId3"/>
          <a:stretch>
            <a:fillRect/>
          </a:stretch>
        </p:blipFill>
        <p:spPr>
          <a:xfrm>
            <a:off x="5153822" y="927714"/>
            <a:ext cx="6553545" cy="5010514"/>
          </a:xfrm>
          <a:prstGeom prst="rect">
            <a:avLst/>
          </a:prstGeom>
        </p:spPr>
      </p:pic>
    </p:spTree>
    <p:extLst>
      <p:ext uri="{BB962C8B-B14F-4D97-AF65-F5344CB8AC3E}">
        <p14:creationId xmlns:p14="http://schemas.microsoft.com/office/powerpoint/2010/main" val="237517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87DE8-43FD-4785-B31A-C5F6F6363646}"/>
              </a:ext>
            </a:extLst>
          </p:cNvPr>
          <p:cNvSpPr>
            <a:spLocks noGrp="1"/>
          </p:cNvSpPr>
          <p:nvPr>
            <p:ph type="title"/>
          </p:nvPr>
        </p:nvSpPr>
        <p:spPr/>
        <p:txBody>
          <a:bodyPr/>
          <a:lstStyle/>
          <a:p>
            <a:pPr algn="ctr"/>
            <a:r>
              <a:rPr lang="en-IN" dirty="0"/>
              <a:t>Example: AI hiring at a (historically) misogynistic company </a:t>
            </a:r>
          </a:p>
        </p:txBody>
      </p:sp>
      <p:sp>
        <p:nvSpPr>
          <p:cNvPr id="3" name="Content Placeholder 2">
            <a:extLst>
              <a:ext uri="{FF2B5EF4-FFF2-40B4-BE49-F238E27FC236}">
                <a16:creationId xmlns:a16="http://schemas.microsoft.com/office/drawing/2014/main" id="{B101B17B-4C63-4398-97AD-545A94311AE5}"/>
              </a:ext>
            </a:extLst>
          </p:cNvPr>
          <p:cNvSpPr>
            <a:spLocks noGrp="1"/>
          </p:cNvSpPr>
          <p:nvPr>
            <p:ph idx="1"/>
          </p:nvPr>
        </p:nvSpPr>
        <p:spPr/>
        <p:txBody>
          <a:bodyPr/>
          <a:lstStyle/>
          <a:p>
            <a:r>
              <a:rPr lang="en-IN" dirty="0"/>
              <a:t>Definition of a successful candidate: Stayed in the company for at least four years. Got promoted at least once. </a:t>
            </a:r>
          </a:p>
          <a:p>
            <a:r>
              <a:rPr lang="en-IN" dirty="0"/>
              <a:t>Data: Last 30 years of employee performance. </a:t>
            </a:r>
          </a:p>
          <a:p>
            <a:endParaRPr lang="en-IN" dirty="0"/>
          </a:p>
          <a:p>
            <a:pPr marL="0" indent="0">
              <a:buNone/>
            </a:pPr>
            <a:r>
              <a:rPr lang="en-IN" dirty="0"/>
              <a:t>                                                                                               </a:t>
            </a:r>
          </a:p>
          <a:p>
            <a:pPr marL="0" indent="0">
              <a:buNone/>
            </a:pPr>
            <a:r>
              <a:rPr lang="en-IN" dirty="0"/>
              <a:t>                                                                                              REJECTS FEMALES      </a:t>
            </a:r>
          </a:p>
        </p:txBody>
      </p:sp>
      <p:pic>
        <p:nvPicPr>
          <p:cNvPr id="6" name="Picture 5">
            <a:extLst>
              <a:ext uri="{FF2B5EF4-FFF2-40B4-BE49-F238E27FC236}">
                <a16:creationId xmlns:a16="http://schemas.microsoft.com/office/drawing/2014/main" id="{22D1255A-39B3-428B-B2C0-8020027D9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00" y="3381386"/>
            <a:ext cx="2593427" cy="2736795"/>
          </a:xfrm>
          <a:prstGeom prst="rect">
            <a:avLst/>
          </a:prstGeom>
        </p:spPr>
      </p:pic>
      <p:sp>
        <p:nvSpPr>
          <p:cNvPr id="7" name="Arrow: Right 6">
            <a:extLst>
              <a:ext uri="{FF2B5EF4-FFF2-40B4-BE49-F238E27FC236}">
                <a16:creationId xmlns:a16="http://schemas.microsoft.com/office/drawing/2014/main" id="{D6E935A9-6152-48B2-AF9B-1E10CE46EDDA}"/>
              </a:ext>
            </a:extLst>
          </p:cNvPr>
          <p:cNvSpPr/>
          <p:nvPr/>
        </p:nvSpPr>
        <p:spPr>
          <a:xfrm>
            <a:off x="3669324" y="42097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27C4FFC2-7A4D-44C8-B130-27C1BD66F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040" y="3381386"/>
            <a:ext cx="2341920" cy="2786595"/>
          </a:xfrm>
          <a:prstGeom prst="rect">
            <a:avLst/>
          </a:prstGeom>
        </p:spPr>
      </p:pic>
      <p:sp>
        <p:nvSpPr>
          <p:cNvPr id="10" name="Arrow: Right 9">
            <a:extLst>
              <a:ext uri="{FF2B5EF4-FFF2-40B4-BE49-F238E27FC236}">
                <a16:creationId xmlns:a16="http://schemas.microsoft.com/office/drawing/2014/main" id="{738E5A02-6366-4CF9-8794-869C016D358C}"/>
              </a:ext>
            </a:extLst>
          </p:cNvPr>
          <p:cNvSpPr/>
          <p:nvPr/>
        </p:nvSpPr>
        <p:spPr>
          <a:xfrm>
            <a:off x="7266960" y="42097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3987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BEBA502-0AB3-4EF1-B560-087BB88B10CC}"/>
              </a:ext>
            </a:extLst>
          </p:cNvPr>
          <p:cNvSpPr>
            <a:spLocks noGrp="1"/>
          </p:cNvSpPr>
          <p:nvPr>
            <p:ph type="ctrTitle"/>
          </p:nvPr>
        </p:nvSpPr>
        <p:spPr>
          <a:xfrm>
            <a:off x="3045368" y="2043663"/>
            <a:ext cx="6105194" cy="2031055"/>
          </a:xfrm>
        </p:spPr>
        <p:txBody>
          <a:bodyPr>
            <a:normAutofit/>
          </a:bodyPr>
          <a:lstStyle/>
          <a:p>
            <a:r>
              <a:rPr lang="en-IN" dirty="0">
                <a:solidFill>
                  <a:srgbClr val="FFFFFF"/>
                </a:solidFill>
              </a:rPr>
              <a:t>How to tackle this?</a:t>
            </a:r>
          </a:p>
        </p:txBody>
      </p:sp>
      <p:sp>
        <p:nvSpPr>
          <p:cNvPr id="5" name="Subtitle 4">
            <a:extLst>
              <a:ext uri="{FF2B5EF4-FFF2-40B4-BE49-F238E27FC236}">
                <a16:creationId xmlns:a16="http://schemas.microsoft.com/office/drawing/2014/main" id="{ED5DF265-6A2A-4A02-BCB0-8DDCAD19EA22}"/>
              </a:ext>
            </a:extLst>
          </p:cNvPr>
          <p:cNvSpPr>
            <a:spLocks noGrp="1"/>
          </p:cNvSpPr>
          <p:nvPr>
            <p:ph type="subTitle" idx="1"/>
          </p:nvPr>
        </p:nvSpPr>
        <p:spPr>
          <a:xfrm>
            <a:off x="3045368" y="4074718"/>
            <a:ext cx="6105194" cy="682079"/>
          </a:xfrm>
        </p:spPr>
        <p:txBody>
          <a:bodyPr>
            <a:normAutofit/>
          </a:bodyPr>
          <a:lstStyle/>
          <a:p>
            <a:endParaRPr lang="en-IN" dirty="0">
              <a:solidFill>
                <a:srgbClr val="FFFFFF"/>
              </a:solidFill>
            </a:endParaRPr>
          </a:p>
        </p:txBody>
      </p:sp>
    </p:spTree>
    <p:extLst>
      <p:ext uri="{BB962C8B-B14F-4D97-AF65-F5344CB8AC3E}">
        <p14:creationId xmlns:p14="http://schemas.microsoft.com/office/powerpoint/2010/main" val="3934348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B3E859-D0DA-4683-BAB5-9DC4C8BD1012}"/>
              </a:ext>
            </a:extLst>
          </p:cNvPr>
          <p:cNvSpPr>
            <a:spLocks noGrp="1"/>
          </p:cNvSpPr>
          <p:nvPr>
            <p:ph type="title"/>
          </p:nvPr>
        </p:nvSpPr>
        <p:spPr>
          <a:xfrm>
            <a:off x="838200" y="963877"/>
            <a:ext cx="3494362" cy="4930246"/>
          </a:xfrm>
        </p:spPr>
        <p:txBody>
          <a:bodyPr>
            <a:normAutofit/>
          </a:bodyPr>
          <a:lstStyle/>
          <a:p>
            <a:pPr algn="r"/>
            <a:r>
              <a:rPr lang="en-IN" dirty="0">
                <a:solidFill>
                  <a:schemeClr val="accent1"/>
                </a:solidFill>
              </a:rPr>
              <a:t>Seemingly Obvious Solution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8F3319B-7388-4378-BAB5-C442377B9DB1}"/>
              </a:ext>
            </a:extLst>
          </p:cNvPr>
          <p:cNvSpPr>
            <a:spLocks noGrp="1"/>
          </p:cNvSpPr>
          <p:nvPr>
            <p:ph idx="1"/>
          </p:nvPr>
        </p:nvSpPr>
        <p:spPr>
          <a:xfrm>
            <a:off x="4976031" y="963877"/>
            <a:ext cx="6377769" cy="4930246"/>
          </a:xfrm>
        </p:spPr>
        <p:txBody>
          <a:bodyPr anchor="ctr">
            <a:normAutofit/>
          </a:bodyPr>
          <a:lstStyle/>
          <a:p>
            <a:r>
              <a:rPr lang="en-IN" sz="2400" dirty="0"/>
              <a:t>Remove certain data attributes which the algorithm can use for discrimination, like sex, race, etc.  </a:t>
            </a:r>
          </a:p>
        </p:txBody>
      </p:sp>
    </p:spTree>
    <p:extLst>
      <p:ext uri="{BB962C8B-B14F-4D97-AF65-F5344CB8AC3E}">
        <p14:creationId xmlns:p14="http://schemas.microsoft.com/office/powerpoint/2010/main" val="1087167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9142BD-D000-4D92-8EAB-EE9317BF4E2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The Problem: toy example</a:t>
            </a:r>
          </a:p>
        </p:txBody>
      </p:sp>
      <p:pic>
        <p:nvPicPr>
          <p:cNvPr id="8" name="Content Placeholder 7">
            <a:extLst>
              <a:ext uri="{FF2B5EF4-FFF2-40B4-BE49-F238E27FC236}">
                <a16:creationId xmlns:a16="http://schemas.microsoft.com/office/drawing/2014/main" id="{F4C2C5D8-0B11-4D7C-9597-26C4259CD9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6280" y="1675227"/>
            <a:ext cx="9819439" cy="4394199"/>
          </a:xfrm>
          <a:prstGeom prst="rect">
            <a:avLst/>
          </a:prstGeom>
        </p:spPr>
      </p:pic>
      <p:pic>
        <p:nvPicPr>
          <p:cNvPr id="12" name="Picture 11">
            <a:extLst>
              <a:ext uri="{FF2B5EF4-FFF2-40B4-BE49-F238E27FC236}">
                <a16:creationId xmlns:a16="http://schemas.microsoft.com/office/drawing/2014/main" id="{1F4D6D2F-F194-4E2B-83E4-F23551B21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90" y="1683110"/>
            <a:ext cx="11359267" cy="4964906"/>
          </a:xfrm>
          <a:prstGeom prst="rect">
            <a:avLst/>
          </a:prstGeom>
        </p:spPr>
      </p:pic>
      <p:pic>
        <p:nvPicPr>
          <p:cNvPr id="15" name="Picture 14">
            <a:extLst>
              <a:ext uri="{FF2B5EF4-FFF2-40B4-BE49-F238E27FC236}">
                <a16:creationId xmlns:a16="http://schemas.microsoft.com/office/drawing/2014/main" id="{5431701F-CE9A-434C-ADD0-EDEA45138C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177" y="1512411"/>
            <a:ext cx="11775634" cy="5306304"/>
          </a:xfrm>
          <a:prstGeom prst="rect">
            <a:avLst/>
          </a:prstGeom>
        </p:spPr>
      </p:pic>
      <p:pic>
        <p:nvPicPr>
          <p:cNvPr id="17" name="Picture 16">
            <a:extLst>
              <a:ext uri="{FF2B5EF4-FFF2-40B4-BE49-F238E27FC236}">
                <a16:creationId xmlns:a16="http://schemas.microsoft.com/office/drawing/2014/main" id="{5BD5F790-F91F-4710-B847-EE4B23A70A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532" y="1512411"/>
            <a:ext cx="11480977" cy="4871750"/>
          </a:xfrm>
          <a:prstGeom prst="rect">
            <a:avLst/>
          </a:prstGeom>
        </p:spPr>
      </p:pic>
      <p:pic>
        <p:nvPicPr>
          <p:cNvPr id="19" name="Picture 18">
            <a:extLst>
              <a:ext uri="{FF2B5EF4-FFF2-40B4-BE49-F238E27FC236}">
                <a16:creationId xmlns:a16="http://schemas.microsoft.com/office/drawing/2014/main" id="{42C8BD5B-0BA4-42E5-89FF-443CD5582D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511" y="1408566"/>
            <a:ext cx="11210926" cy="5384295"/>
          </a:xfrm>
          <a:prstGeom prst="rect">
            <a:avLst/>
          </a:prstGeom>
        </p:spPr>
      </p:pic>
    </p:spTree>
    <p:extLst>
      <p:ext uri="{BB962C8B-B14F-4D97-AF65-F5344CB8AC3E}">
        <p14:creationId xmlns:p14="http://schemas.microsoft.com/office/powerpoint/2010/main" val="247680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ABB496-EC35-40FF-B6A1-93FF69C5AA2F}"/>
              </a:ext>
            </a:extLst>
          </p:cNvPr>
          <p:cNvSpPr>
            <a:spLocks noGrp="1"/>
          </p:cNvSpPr>
          <p:nvPr>
            <p:ph type="ctrTitle"/>
          </p:nvPr>
        </p:nvSpPr>
        <p:spPr/>
        <p:txBody>
          <a:bodyPr/>
          <a:lstStyle/>
          <a:p>
            <a:r>
              <a:rPr lang="en-IN" dirty="0"/>
              <a:t>Lesson Learnt:</a:t>
            </a:r>
          </a:p>
        </p:txBody>
      </p:sp>
      <p:sp>
        <p:nvSpPr>
          <p:cNvPr id="5" name="Subtitle 4">
            <a:extLst>
              <a:ext uri="{FF2B5EF4-FFF2-40B4-BE49-F238E27FC236}">
                <a16:creationId xmlns:a16="http://schemas.microsoft.com/office/drawing/2014/main" id="{92B116B3-5B47-4A7A-A6CC-D5E3C232973E}"/>
              </a:ext>
            </a:extLst>
          </p:cNvPr>
          <p:cNvSpPr>
            <a:spLocks noGrp="1"/>
          </p:cNvSpPr>
          <p:nvPr>
            <p:ph type="subTitle" idx="1"/>
          </p:nvPr>
        </p:nvSpPr>
        <p:spPr/>
        <p:txBody>
          <a:bodyPr/>
          <a:lstStyle/>
          <a:p>
            <a:pPr marL="342900" indent="-342900">
              <a:buFont typeface="Arial" panose="020B0604020202020204" pitchFamily="34" charset="0"/>
              <a:buChar char="•"/>
            </a:pPr>
            <a:r>
              <a:rPr lang="en-IN" dirty="0"/>
              <a:t>Optimizing for average error fits the majority population</a:t>
            </a:r>
          </a:p>
          <a:p>
            <a:pPr marL="342900" indent="-342900">
              <a:buFont typeface="Arial" panose="020B0604020202020204" pitchFamily="34" charset="0"/>
              <a:buChar char="•"/>
            </a:pPr>
            <a:r>
              <a:rPr lang="en-IN" dirty="0"/>
              <a:t>Can obtain Pareto improvements by using group membership. </a:t>
            </a:r>
          </a:p>
        </p:txBody>
      </p:sp>
    </p:spTree>
    <p:extLst>
      <p:ext uri="{BB962C8B-B14F-4D97-AF65-F5344CB8AC3E}">
        <p14:creationId xmlns:p14="http://schemas.microsoft.com/office/powerpoint/2010/main" val="3415176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DCCF-DFF9-48E0-85FE-270A6A8BDE66}"/>
              </a:ext>
            </a:extLst>
          </p:cNvPr>
          <p:cNvSpPr>
            <a:spLocks noGrp="1"/>
          </p:cNvSpPr>
          <p:nvPr>
            <p:ph type="title"/>
          </p:nvPr>
        </p:nvSpPr>
        <p:spPr/>
        <p:txBody>
          <a:bodyPr/>
          <a:lstStyle/>
          <a:p>
            <a:r>
              <a:rPr lang="en-IN" dirty="0"/>
              <a:t>Why was the classifier “unfair”?</a:t>
            </a:r>
          </a:p>
        </p:txBody>
      </p:sp>
      <p:sp>
        <p:nvSpPr>
          <p:cNvPr id="3" name="Content Placeholder 2">
            <a:extLst>
              <a:ext uri="{FF2B5EF4-FFF2-40B4-BE49-F238E27FC236}">
                <a16:creationId xmlns:a16="http://schemas.microsoft.com/office/drawing/2014/main" id="{87EF7E42-4008-4BDE-94BD-7A16EC1420B4}"/>
              </a:ext>
            </a:extLst>
          </p:cNvPr>
          <p:cNvSpPr>
            <a:spLocks noGrp="1"/>
          </p:cNvSpPr>
          <p:nvPr>
            <p:ph idx="1"/>
          </p:nvPr>
        </p:nvSpPr>
        <p:spPr/>
        <p:txBody>
          <a:bodyPr/>
          <a:lstStyle/>
          <a:p>
            <a:r>
              <a:rPr lang="en-IN" b="1" dirty="0"/>
              <a:t>Question</a:t>
            </a:r>
            <a:r>
              <a:rPr lang="en-IN" dirty="0"/>
              <a:t>: Who was harmed?</a:t>
            </a:r>
          </a:p>
          <a:p>
            <a:r>
              <a:rPr lang="en-IN" b="1" dirty="0"/>
              <a:t>Possible Answer</a:t>
            </a:r>
            <a:r>
              <a:rPr lang="en-IN" dirty="0"/>
              <a:t>: The qualified applicants mistakenly rejected. </a:t>
            </a:r>
          </a:p>
          <a:p>
            <a:r>
              <a:rPr lang="en-IN" b="1" dirty="0"/>
              <a:t>False Negative Rate</a:t>
            </a:r>
            <a:r>
              <a:rPr lang="en-IN" dirty="0"/>
              <a:t>: The rate at which harm was done.</a:t>
            </a:r>
          </a:p>
          <a:p>
            <a:endParaRPr lang="en-IN" dirty="0"/>
          </a:p>
          <a:p>
            <a:pPr marL="0" indent="0" algn="ctr">
              <a:buNone/>
            </a:pPr>
            <a:r>
              <a:rPr lang="en-IN" b="1" dirty="0"/>
              <a:t>Fairness := </a:t>
            </a:r>
            <a:r>
              <a:rPr lang="en-IN" dirty="0"/>
              <a:t>Equal false negative rates across groups?</a:t>
            </a:r>
            <a:endParaRPr lang="en-IN" b="1" dirty="0"/>
          </a:p>
        </p:txBody>
      </p:sp>
    </p:spTree>
    <p:extLst>
      <p:ext uri="{BB962C8B-B14F-4D97-AF65-F5344CB8AC3E}">
        <p14:creationId xmlns:p14="http://schemas.microsoft.com/office/powerpoint/2010/main" val="1359889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C32CFC-17EF-4AD0-A0CC-5A4308EFBDBF}"/>
              </a:ext>
            </a:extLst>
          </p:cNvPr>
          <p:cNvSpPr>
            <a:spLocks noGrp="1"/>
          </p:cNvSpPr>
          <p:nvPr>
            <p:ph type="title"/>
          </p:nvPr>
        </p:nvSpPr>
        <p:spPr>
          <a:xfrm>
            <a:off x="6094105" y="802955"/>
            <a:ext cx="4977976" cy="1454051"/>
          </a:xfrm>
        </p:spPr>
        <p:txBody>
          <a:bodyPr>
            <a:normAutofit/>
          </a:bodyPr>
          <a:lstStyle/>
          <a:p>
            <a:r>
              <a:rPr lang="en-IN" dirty="0">
                <a:solidFill>
                  <a:srgbClr val="000000"/>
                </a:solidFill>
              </a:rPr>
              <a:t>But… not quite what we wanted</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D0BBF09-A419-4BCD-9B65-013860B3E9B0}"/>
              </a:ext>
            </a:extLst>
          </p:cNvPr>
          <p:cNvSpPr>
            <a:spLocks noGrp="1"/>
          </p:cNvSpPr>
          <p:nvPr>
            <p:ph idx="1"/>
          </p:nvPr>
        </p:nvSpPr>
        <p:spPr>
          <a:xfrm>
            <a:off x="6090574" y="2421682"/>
            <a:ext cx="4977578" cy="3639289"/>
          </a:xfrm>
        </p:spPr>
        <p:txBody>
          <a:bodyPr anchor="ctr">
            <a:normAutofit/>
          </a:bodyPr>
          <a:lstStyle/>
          <a:p>
            <a:pPr marL="0" indent="0">
              <a:buNone/>
            </a:pPr>
            <a:r>
              <a:rPr lang="en-IN" sz="2000" dirty="0">
                <a:solidFill>
                  <a:srgbClr val="000000"/>
                </a:solidFill>
              </a:rPr>
              <a:t>Example: Protected subgroups: “men”, “women”, “blue”, and “green”. </a:t>
            </a:r>
          </a:p>
          <a:p>
            <a:pPr marL="0" indent="0">
              <a:buNone/>
            </a:pPr>
            <a:r>
              <a:rPr lang="en-IN" sz="2000" dirty="0">
                <a:solidFill>
                  <a:srgbClr val="000000"/>
                </a:solidFill>
              </a:rPr>
              <a:t> The following allocation equalizes the false negative rate across all four groups: </a:t>
            </a:r>
          </a:p>
          <a:p>
            <a:pPr marL="0" indent="0">
              <a:buNone/>
            </a:pPr>
            <a:endParaRPr lang="en-IN" sz="2000" dirty="0">
              <a:solidFill>
                <a:srgbClr val="000000"/>
              </a:solidFill>
            </a:endParaRPr>
          </a:p>
        </p:txBody>
      </p:sp>
      <p:pic>
        <p:nvPicPr>
          <p:cNvPr id="7" name="Picture 6">
            <a:extLst>
              <a:ext uri="{FF2B5EF4-FFF2-40B4-BE49-F238E27FC236}">
                <a16:creationId xmlns:a16="http://schemas.microsoft.com/office/drawing/2014/main" id="{A3D31DE9-0922-49C6-9194-5A0AA0D922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95" y="1344105"/>
            <a:ext cx="5226803" cy="4169790"/>
          </a:xfrm>
          <a:prstGeom prst="rect">
            <a:avLst/>
          </a:prstGeom>
        </p:spPr>
      </p:pic>
    </p:spTree>
    <p:extLst>
      <p:ext uri="{BB962C8B-B14F-4D97-AF65-F5344CB8AC3E}">
        <p14:creationId xmlns:p14="http://schemas.microsoft.com/office/powerpoint/2010/main" val="143925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4DE640-7BD0-449E-8C5E-72078B090783}"/>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Press Coverage of AI: two threads</a:t>
            </a:r>
          </a:p>
        </p:txBody>
      </p:sp>
    </p:spTree>
    <p:extLst>
      <p:ext uri="{BB962C8B-B14F-4D97-AF65-F5344CB8AC3E}">
        <p14:creationId xmlns:p14="http://schemas.microsoft.com/office/powerpoint/2010/main" val="1948905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C621-5E12-421F-9FFA-1069DA7C5D77}"/>
              </a:ext>
            </a:extLst>
          </p:cNvPr>
          <p:cNvSpPr>
            <a:spLocks noGrp="1"/>
          </p:cNvSpPr>
          <p:nvPr>
            <p:ph type="title"/>
          </p:nvPr>
        </p:nvSpPr>
        <p:spPr/>
        <p:txBody>
          <a:bodyPr/>
          <a:lstStyle/>
          <a:p>
            <a:r>
              <a:rPr lang="en-IN" dirty="0"/>
              <a:t>The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0CF9EE-1B97-4E73-8723-E471265EE3FF}"/>
                  </a:ext>
                </a:extLst>
              </p:cNvPr>
              <p:cNvSpPr>
                <a:spLocks noGrp="1"/>
              </p:cNvSpPr>
              <p:nvPr>
                <p:ph idx="1"/>
              </p:nvPr>
            </p:nvSpPr>
            <p:spPr/>
            <p:txBody>
              <a:bodyPr/>
              <a:lstStyle/>
              <a:p>
                <a:r>
                  <a:rPr lang="en-IN" dirty="0"/>
                  <a:t>A classifier equalizes the false negative rates. What does it promise you?</a:t>
                </a:r>
              </a:p>
              <a:p>
                <a:pPr lvl="1"/>
                <a:r>
                  <a:rPr lang="en-IN" dirty="0"/>
                  <a:t>The rate is FNR assumes that you are a uniformly random member of your population</a:t>
                </a:r>
              </a:p>
              <a:p>
                <a:pPr lvl="1"/>
                <a:r>
                  <a:rPr lang="en-IN" dirty="0"/>
                  <a:t>If you have a reason to believe otherwise, it promises you nothing!</a:t>
                </a:r>
              </a:p>
              <a:p>
                <a:pPr marL="457200" lvl="1" indent="0">
                  <a:buNone/>
                </a:pPr>
                <a:endParaRPr lang="en-IN" dirty="0"/>
              </a:p>
              <a:p>
                <a:pPr marL="457200" lvl="1" indent="0" algn="ctr">
                  <a:buNone/>
                </a:pPr>
                <a:r>
                  <a:rPr lang="en-IN" dirty="0"/>
                  <a:t>What we really wanted:</a:t>
                </a:r>
              </a:p>
              <a:p>
                <a:pPr marL="457200" lvl="1" indent="0">
                  <a:buNone/>
                </a:pPr>
                <a:endParaRPr lang="en-IN" dirty="0"/>
              </a:p>
              <a:p>
                <a:pPr marL="457200" lvl="1" indent="0">
                  <a:buNone/>
                </a:pPr>
                <a14:m>
                  <m:oMathPara xmlns:m="http://schemas.openxmlformats.org/officeDocument/2006/math">
                    <m:oMathParaPr>
                      <m:jc m:val="centerGroup"/>
                    </m:oMathParaPr>
                    <m:oMath xmlns:m="http://schemas.openxmlformats.org/officeDocument/2006/math">
                      <m:r>
                        <a:rPr lang="en-IN" smtClean="0">
                          <a:latin typeface="Cambria Math" panose="02040503050406030204" pitchFamily="18" charset="0"/>
                        </a:rPr>
                        <m:t>∀</m:t>
                      </m:r>
                      <m:r>
                        <a:rPr lang="en-IN" b="0" i="0" smtClean="0">
                          <a:latin typeface="Cambria Math" panose="02040503050406030204" pitchFamily="18" charset="0"/>
                        </a:rPr>
                        <m:t> </m:t>
                      </m:r>
                      <m:r>
                        <a:rPr lang="en-IN" b="0" i="1" smtClean="0">
                          <a:latin typeface="Cambria Math" panose="02040503050406030204" pitchFamily="18" charset="0"/>
                        </a:rPr>
                        <m:t>𝑒𝑥𝑎𝑚𝑝𝑙𝑒𝑠</m:t>
                      </m:r>
                      <m:r>
                        <a:rPr lang="en-IN" b="0" i="1" smtClean="0">
                          <a:latin typeface="Cambria Math" panose="02040503050406030204" pitchFamily="18" charset="0"/>
                        </a:rPr>
                        <m:t> </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 +</m:t>
                          </m:r>
                        </m:e>
                      </m:d>
                      <m:r>
                        <a:rPr lang="en-IN" b="0" i="1" smtClean="0">
                          <a:latin typeface="Cambria Math" panose="02040503050406030204" pitchFamily="18" charset="0"/>
                        </a:rPr>
                        <m:t>, </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m:rPr>
                                  <m:sty m:val="p"/>
                                </m:rPr>
                                <a:rPr lang="en-IN" b="0" i="0" smtClean="0">
                                  <a:latin typeface="Cambria Math" panose="02040503050406030204" pitchFamily="18" charset="0"/>
                                </a:rPr>
                                <m:t>x</m:t>
                              </m:r>
                            </m:e>
                            <m:sub>
                              <m:r>
                                <a:rPr lang="en-IN" b="0" i="0" smtClean="0">
                                  <a:latin typeface="Cambria Math" panose="02040503050406030204" pitchFamily="18" charset="0"/>
                                </a:rPr>
                                <m:t>2</m:t>
                              </m:r>
                            </m:sub>
                          </m:sSub>
                          <m:r>
                            <a:rPr lang="en-IN" b="0" i="0" smtClean="0">
                              <a:latin typeface="Cambria Math" panose="02040503050406030204" pitchFamily="18" charset="0"/>
                            </a:rPr>
                            <m:t>,+</m:t>
                          </m:r>
                        </m:e>
                      </m:d>
                      <m:r>
                        <a:rPr lang="en-IN" b="0" i="0" smtClean="0">
                          <a:latin typeface="Cambria Math" panose="02040503050406030204" pitchFamily="18" charset="0"/>
                        </a:rPr>
                        <m:t>:</m:t>
                      </m:r>
                      <m:r>
                        <m:rPr>
                          <m:sty m:val="p"/>
                        </m:rPr>
                        <a:rPr lang="en-IN" b="0" i="0" smtClean="0">
                          <a:latin typeface="Cambria Math" panose="02040503050406030204" pitchFamily="18" charset="0"/>
                        </a:rPr>
                        <m:t>Pr</m:t>
                      </m:r>
                      <m:d>
                        <m:dPr>
                          <m:begChr m:val="["/>
                          <m:endChr m:val="]"/>
                          <m:ctrlPr>
                            <a:rPr lang="en-IN" b="0" i="1" smtClean="0">
                              <a:latin typeface="Cambria Math" panose="02040503050406030204" pitchFamily="18" charset="0"/>
                            </a:rPr>
                          </m:ctrlPr>
                        </m:dPr>
                        <m:e>
                          <m:r>
                            <m:rPr>
                              <m:sty m:val="p"/>
                            </m:rPr>
                            <a:rPr lang="en-IN" b="0" i="0" smtClean="0">
                              <a:latin typeface="Cambria Math" panose="02040503050406030204" pitchFamily="18" charset="0"/>
                            </a:rPr>
                            <m:t>f</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m:rPr>
                                      <m:sty m:val="p"/>
                                    </m:rPr>
                                    <a:rPr lang="en-IN" b="0" i="0" smtClean="0">
                                      <a:latin typeface="Cambria Math" panose="02040503050406030204" pitchFamily="18" charset="0"/>
                                    </a:rPr>
                                    <m:t>x</m:t>
                                  </m:r>
                                </m:e>
                                <m:sub>
                                  <m:r>
                                    <a:rPr lang="en-IN" b="0" i="0" smtClean="0">
                                      <a:latin typeface="Cambria Math" panose="02040503050406030204" pitchFamily="18" charset="0"/>
                                    </a:rPr>
                                    <m:t>1</m:t>
                                  </m:r>
                                </m:sub>
                              </m:sSub>
                            </m:e>
                          </m:d>
                          <m:r>
                            <a:rPr lang="en-IN" b="0" i="0" smtClean="0">
                              <a:latin typeface="Cambria Math" panose="02040503050406030204" pitchFamily="18" charset="0"/>
                            </a:rPr>
                            <m:t>=−</m:t>
                          </m:r>
                        </m:e>
                      </m:d>
                      <m:r>
                        <a:rPr lang="en-IN" b="0" i="0" smtClean="0">
                          <a:latin typeface="Cambria Math" panose="02040503050406030204" pitchFamily="18" charset="0"/>
                        </a:rPr>
                        <m:t>=</m:t>
                      </m:r>
                      <m:r>
                        <m:rPr>
                          <m:sty m:val="p"/>
                        </m:rPr>
                        <a:rPr lang="en-IN" b="0" i="0" smtClean="0">
                          <a:latin typeface="Cambria Math" panose="02040503050406030204" pitchFamily="18" charset="0"/>
                        </a:rPr>
                        <m:t>Pr</m:t>
                      </m:r>
                      <m:r>
                        <a:rPr lang="en-IN" b="0" i="0" smtClean="0">
                          <a:latin typeface="Cambria Math" panose="02040503050406030204" pitchFamily="18" charset="0"/>
                        </a:rPr>
                        <m:t>[</m:t>
                      </m:r>
                      <m:r>
                        <m:rPr>
                          <m:sty m:val="p"/>
                        </m:rPr>
                        <a:rPr lang="en-IN" b="0" i="0" smtClean="0">
                          <a:latin typeface="Cambria Math" panose="02040503050406030204" pitchFamily="18" charset="0"/>
                        </a:rPr>
                        <m:t>f</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m:rPr>
                                  <m:sty m:val="p"/>
                                </m:rPr>
                                <a:rPr lang="en-IN" b="0" i="0" smtClean="0">
                                  <a:latin typeface="Cambria Math" panose="02040503050406030204" pitchFamily="18" charset="0"/>
                                </a:rPr>
                                <m:t>x</m:t>
                              </m:r>
                            </m:e>
                            <m:sub>
                              <m:r>
                                <a:rPr lang="en-IN" b="0" i="0" smtClean="0">
                                  <a:latin typeface="Cambria Math" panose="02040503050406030204" pitchFamily="18" charset="0"/>
                                </a:rPr>
                                <m:t>2</m:t>
                              </m:r>
                            </m:sub>
                          </m:sSub>
                        </m:e>
                      </m:d>
                      <m:r>
                        <a:rPr lang="en-IN" b="0" i="0" smtClean="0">
                          <a:latin typeface="Cambria Math" panose="02040503050406030204" pitchFamily="18" charset="0"/>
                        </a:rPr>
                        <m:t>=−]</m:t>
                      </m:r>
                    </m:oMath>
                  </m:oMathPara>
                </a14:m>
                <a:endParaRPr lang="en-IN" dirty="0"/>
              </a:p>
              <a:p>
                <a:pPr marL="457200" lvl="1" indent="0">
                  <a:buNone/>
                </a:pPr>
                <a:endParaRPr lang="en-IN" dirty="0"/>
              </a:p>
              <a:p>
                <a:pPr marL="457200" lvl="1" indent="0" algn="ctr">
                  <a:buNone/>
                </a:pPr>
                <a:r>
                  <a:rPr lang="en-IN" dirty="0"/>
                  <a:t>A kind of individual fairness.</a:t>
                </a:r>
              </a:p>
            </p:txBody>
          </p:sp>
        </mc:Choice>
        <mc:Fallback xmlns="">
          <p:sp>
            <p:nvSpPr>
              <p:cNvPr id="3" name="Content Placeholder 2">
                <a:extLst>
                  <a:ext uri="{FF2B5EF4-FFF2-40B4-BE49-F238E27FC236}">
                    <a16:creationId xmlns:a16="http://schemas.microsoft.com/office/drawing/2014/main" id="{840CF9EE-1B97-4E73-8723-E471265EE3FF}"/>
                  </a:ext>
                </a:extLst>
              </p:cNvPr>
              <p:cNvSpPr>
                <a:spLocks noGrp="1" noRot="1" noChangeAspect="1" noMove="1" noResize="1" noEditPoints="1" noAdjustHandles="1" noChangeArrowheads="1" noChangeShapeType="1" noTextEdit="1"/>
              </p:cNvSpPr>
              <p:nvPr>
                <p:ph idx="1"/>
              </p:nvPr>
            </p:nvSpPr>
            <p:spPr>
              <a:blipFill>
                <a:blip r:embed="rId3"/>
                <a:stretch>
                  <a:fillRect l="-1043" t="-2241" b="-1261"/>
                </a:stretch>
              </a:blipFill>
            </p:spPr>
            <p:txBody>
              <a:bodyPr/>
              <a:lstStyle/>
              <a:p>
                <a:r>
                  <a:rPr lang="en-IN">
                    <a:noFill/>
                  </a:rPr>
                  <a:t> </a:t>
                </a:r>
              </a:p>
            </p:txBody>
          </p:sp>
        </mc:Fallback>
      </mc:AlternateContent>
    </p:spTree>
    <p:extLst>
      <p:ext uri="{BB962C8B-B14F-4D97-AF65-F5344CB8AC3E}">
        <p14:creationId xmlns:p14="http://schemas.microsoft.com/office/powerpoint/2010/main" val="428875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414A-FFA6-4CBB-9E5A-6C3B157BF7F5}"/>
              </a:ext>
            </a:extLst>
          </p:cNvPr>
          <p:cNvSpPr>
            <a:spLocks noGrp="1"/>
          </p:cNvSpPr>
          <p:nvPr>
            <p:ph type="title"/>
          </p:nvPr>
        </p:nvSpPr>
        <p:spPr/>
        <p:txBody>
          <a:bodyPr/>
          <a:lstStyle/>
          <a:p>
            <a:r>
              <a:rPr lang="en-IN" dirty="0"/>
              <a:t>A Middle Ground</a:t>
            </a:r>
          </a:p>
        </p:txBody>
      </p:sp>
      <p:sp>
        <p:nvSpPr>
          <p:cNvPr id="3" name="Content Placeholder 2">
            <a:extLst>
              <a:ext uri="{FF2B5EF4-FFF2-40B4-BE49-F238E27FC236}">
                <a16:creationId xmlns:a16="http://schemas.microsoft.com/office/drawing/2014/main" id="{B745C49D-A934-4ECA-B9CF-EC386508D49C}"/>
              </a:ext>
            </a:extLst>
          </p:cNvPr>
          <p:cNvSpPr>
            <a:spLocks noGrp="1"/>
          </p:cNvSpPr>
          <p:nvPr>
            <p:ph idx="1"/>
          </p:nvPr>
        </p:nvSpPr>
        <p:spPr/>
        <p:txBody>
          <a:bodyPr/>
          <a:lstStyle/>
          <a:p>
            <a:r>
              <a:rPr lang="en-IN" b="1" dirty="0"/>
              <a:t>First Attempt</a:t>
            </a:r>
            <a:r>
              <a:rPr lang="en-IN" dirty="0"/>
              <a:t>: Equalize FNR across a small number of coarsely define groups.</a:t>
            </a:r>
          </a:p>
          <a:p>
            <a:pPr lvl="1"/>
            <a:r>
              <a:rPr lang="en-IN" dirty="0"/>
              <a:t>Easy to do/verify.</a:t>
            </a:r>
          </a:p>
          <a:p>
            <a:pPr lvl="1"/>
            <a:r>
              <a:rPr lang="en-IN" dirty="0"/>
              <a:t>But doesn’t promise much.</a:t>
            </a:r>
          </a:p>
          <a:p>
            <a:pPr lvl="1"/>
            <a:endParaRPr lang="en-IN" dirty="0"/>
          </a:p>
          <a:p>
            <a:r>
              <a:rPr lang="en-IN" b="1" dirty="0"/>
              <a:t>Ideal</a:t>
            </a:r>
            <a:r>
              <a:rPr lang="en-IN" dirty="0"/>
              <a:t>: Equalize FNR across all “groups” of size 1.</a:t>
            </a:r>
          </a:p>
          <a:p>
            <a:endParaRPr lang="en-IN" dirty="0"/>
          </a:p>
          <a:p>
            <a:r>
              <a:rPr lang="en-IN" b="1" dirty="0"/>
              <a:t>Middle Ground</a:t>
            </a:r>
            <a:r>
              <a:rPr lang="en-IN" dirty="0"/>
              <a:t>: Equalize FNR across a huge number of finely defined subgroups. </a:t>
            </a:r>
          </a:p>
          <a:p>
            <a:pPr lvl="1"/>
            <a:endParaRPr lang="en-IN" dirty="0"/>
          </a:p>
        </p:txBody>
      </p:sp>
    </p:spTree>
    <p:extLst>
      <p:ext uri="{BB962C8B-B14F-4D97-AF65-F5344CB8AC3E}">
        <p14:creationId xmlns:p14="http://schemas.microsoft.com/office/powerpoint/2010/main" val="25414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F540-8B8D-45E6-B65B-EABF0748F0AD}"/>
              </a:ext>
            </a:extLst>
          </p:cNvPr>
          <p:cNvSpPr>
            <a:spLocks noGrp="1"/>
          </p:cNvSpPr>
          <p:nvPr>
            <p:ph type="title"/>
          </p:nvPr>
        </p:nvSpPr>
        <p:spPr/>
        <p:txBody>
          <a:bodyPr/>
          <a:lstStyle/>
          <a:p>
            <a:r>
              <a:rPr lang="en-IN" dirty="0"/>
              <a:t>Interpolating between the two attempts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25EBC1-C865-403D-848F-9B967D151512}"/>
                  </a:ext>
                </a:extLst>
              </p:cNvPr>
              <p:cNvSpPr>
                <a:spLocks noGrp="1"/>
              </p:cNvSpPr>
              <p:nvPr>
                <p:ph idx="1"/>
              </p:nvPr>
            </p:nvSpPr>
            <p:spPr>
              <a:xfrm>
                <a:off x="728555" y="1434229"/>
                <a:ext cx="10515600" cy="5058645"/>
              </a:xfrm>
            </p:spPr>
            <p:txBody>
              <a:bodyPr/>
              <a:lstStyle/>
              <a:p>
                <a:r>
                  <a:rPr lang="en-IN" dirty="0"/>
                  <a:t>Still sensible to ask for fairness in huge number of “structured” sub-groups of moderate size.</a:t>
                </a:r>
              </a:p>
              <a:p>
                <a:pPr lvl="1"/>
                <a:r>
                  <a:rPr lang="en-IN" dirty="0"/>
                  <a:t>E.g. Conjunctions on </a:t>
                </a:r>
                <a:r>
                  <a:rPr lang="en-IN" i="1" dirty="0"/>
                  <a:t>d</a:t>
                </a:r>
                <a:r>
                  <a:rPr lang="en-IN" dirty="0"/>
                  <a:t> attributes: </a:t>
                </a:r>
                <a14:m>
                  <m:oMath xmlns:m="http://schemas.openxmlformats.org/officeDocument/2006/math">
                    <m:sSup>
                      <m:sSupPr>
                        <m:ctrlPr>
                          <a:rPr lang="en-IN" i="1" dirty="0" smtClean="0">
                            <a:latin typeface="Cambria Math" panose="02040503050406030204" pitchFamily="18" charset="0"/>
                          </a:rPr>
                        </m:ctrlPr>
                      </m:sSupPr>
                      <m:e>
                        <m:r>
                          <a:rPr lang="en-IN" b="0" i="1" dirty="0" smtClean="0">
                            <a:latin typeface="Cambria Math" panose="02040503050406030204" pitchFamily="18" charset="0"/>
                          </a:rPr>
                          <m:t>2</m:t>
                        </m:r>
                      </m:e>
                      <m:sup>
                        <m:r>
                          <a:rPr lang="en-IN" b="0" i="1" dirty="0" smtClean="0">
                            <a:latin typeface="Cambria Math" panose="02040503050406030204" pitchFamily="18" charset="0"/>
                          </a:rPr>
                          <m:t>𝑑</m:t>
                        </m:r>
                      </m:sup>
                    </m:sSup>
                    <m:r>
                      <a:rPr lang="en-IN" i="1" dirty="0" smtClean="0">
                        <a:latin typeface="Cambria Math" panose="02040503050406030204" pitchFamily="18" charset="0"/>
                      </a:rPr>
                      <m:t> </m:t>
                    </m:r>
                  </m:oMath>
                </a14:m>
                <a:r>
                  <a:rPr lang="en-IN" dirty="0"/>
                  <a:t>such subgroups.</a:t>
                </a:r>
              </a:p>
              <a:p>
                <a:pPr marL="457200" lvl="1" indent="0">
                  <a:buNone/>
                </a:pPr>
                <a:r>
                  <a:rPr lang="en-IN" dirty="0"/>
                  <a:t> </a:t>
                </a:r>
              </a:p>
              <a:p>
                <a:pPr marL="457200" lvl="1" indent="0" algn="ctr">
                  <a:buNone/>
                </a:pPr>
                <a:r>
                  <a:rPr lang="en-IN" dirty="0"/>
                  <a:t>A classifier </a:t>
                </a:r>
                <a14:m>
                  <m:oMath xmlns:m="http://schemas.openxmlformats.org/officeDocument/2006/math">
                    <m:r>
                      <a:rPr lang="en-IN" b="0" i="1" smtClean="0">
                        <a:latin typeface="Cambria Math" panose="02040503050406030204" pitchFamily="18" charset="0"/>
                      </a:rPr>
                      <m:t>h</m:t>
                    </m:r>
                    <m:r>
                      <a:rPr lang="en-IN" b="0" i="1" smtClean="0">
                        <a:latin typeface="Cambria Math" panose="02040503050406030204" pitchFamily="18" charset="0"/>
                      </a:rPr>
                      <m:t>∈</m:t>
                    </m:r>
                    <m:r>
                      <a:rPr lang="en-IN" b="0" i="1" smtClean="0">
                        <a:latin typeface="Cambria Math" panose="02040503050406030204" pitchFamily="18" charset="0"/>
                      </a:rPr>
                      <m:t>𝐻</m:t>
                    </m:r>
                  </m:oMath>
                </a14:m>
                <a:r>
                  <a:rPr lang="en-IN" dirty="0"/>
                  <a:t> satisfies </a:t>
                </a:r>
                <a14:m>
                  <m:oMath xmlns:m="http://schemas.openxmlformats.org/officeDocument/2006/math">
                    <m:r>
                      <a:rPr lang="en-IN" b="0" i="1" smtClean="0">
                        <a:latin typeface="Cambria Math" panose="02040503050406030204" pitchFamily="18" charset="0"/>
                      </a:rPr>
                      <m:t>𝛾</m:t>
                    </m:r>
                  </m:oMath>
                </a14:m>
                <a:r>
                  <a:rPr lang="en-IN" dirty="0"/>
                  <a:t>-False Negative Parity </a:t>
                </a:r>
                <a:r>
                  <a:rPr lang="en-IN" dirty="0" err="1"/>
                  <a:t>w.r.t.</a:t>
                </a:r>
                <a:r>
                  <a:rPr lang="en-IN" dirty="0"/>
                  <a:t> a class of group indicators </a:t>
                </a:r>
                <a14:m>
                  <m:oMath xmlns:m="http://schemas.openxmlformats.org/officeDocument/2006/math">
                    <m:r>
                      <a:rPr lang="en-IN" b="0" i="1" smtClean="0">
                        <a:latin typeface="Cambria Math" panose="02040503050406030204" pitchFamily="18" charset="0"/>
                      </a:rPr>
                      <m:t>𝐺</m:t>
                    </m:r>
                  </m:oMath>
                </a14:m>
                <a:r>
                  <a:rPr lang="en-IN" dirty="0"/>
                  <a:t> if for all </a:t>
                </a:r>
                <a14:m>
                  <m:oMath xmlns:m="http://schemas.openxmlformats.org/officeDocument/2006/math">
                    <m:r>
                      <a:rPr lang="en-IN" b="0" i="1" smtClean="0">
                        <a:latin typeface="Cambria Math" panose="02040503050406030204" pitchFamily="18" charset="0"/>
                      </a:rPr>
                      <m:t>𝑔</m:t>
                    </m:r>
                    <m:r>
                      <a:rPr lang="en-IN" b="0" i="1" smtClean="0">
                        <a:latin typeface="Cambria Math" panose="02040503050406030204" pitchFamily="18" charset="0"/>
                      </a:rPr>
                      <m:t>∈</m:t>
                    </m:r>
                    <m:r>
                      <a:rPr lang="en-IN" b="0" i="1" smtClean="0">
                        <a:latin typeface="Cambria Math" panose="02040503050406030204" pitchFamily="18" charset="0"/>
                      </a:rPr>
                      <m:t>𝐺</m:t>
                    </m:r>
                    <m:r>
                      <a:rPr lang="en-IN" b="0" i="1" smtClean="0">
                        <a:latin typeface="Cambria Math" panose="02040503050406030204" pitchFamily="18" charset="0"/>
                      </a:rPr>
                      <m:t>:</m:t>
                    </m:r>
                  </m:oMath>
                </a14:m>
                <a:endParaRPr lang="en-IN" dirty="0"/>
              </a:p>
              <a:p>
                <a:pPr marL="457200" lvl="1" indent="0" algn="ctr">
                  <a:buNone/>
                </a:pPr>
                <a:endParaRPr lang="en-IN" dirty="0"/>
              </a:p>
              <a:p>
                <a:pPr marL="457200" lvl="1" indent="0" algn="ctr">
                  <a:buNone/>
                </a:pPr>
                <a14:m>
                  <m:oMathPara xmlns:m="http://schemas.openxmlformats.org/officeDocument/2006/math">
                    <m:oMathParaPr>
                      <m:jc m:val="centerGroup"/>
                    </m:oMathParaPr>
                    <m:oMath xmlns:m="http://schemas.openxmlformats.org/officeDocument/2006/math">
                      <m:limLow>
                        <m:limLowPr>
                          <m:ctrlPr>
                            <a:rPr lang="en-IN" sz="2000" b="0" i="1" smtClean="0">
                              <a:latin typeface="Cambria Math" panose="02040503050406030204" pitchFamily="18" charset="0"/>
                            </a:rPr>
                          </m:ctrlPr>
                        </m:limLowPr>
                        <m:e>
                          <m:r>
                            <m:rPr>
                              <m:sty m:val="p"/>
                            </m:rPr>
                            <a:rPr lang="en-IN" sz="2000" b="0" i="0" smtClean="0">
                              <a:latin typeface="Cambria Math" panose="02040503050406030204" pitchFamily="18" charset="0"/>
                            </a:rPr>
                            <m:t>Pr</m:t>
                          </m:r>
                        </m:e>
                        <m:lim>
                          <m:r>
                            <a:rPr lang="en-IN" sz="2000" b="0" i="1" smtClean="0">
                              <a:latin typeface="Cambria Math" panose="02040503050406030204" pitchFamily="18" charset="0"/>
                            </a:rPr>
                            <m:t>(</m:t>
                          </m:r>
                          <m:r>
                            <a:rPr lang="en-IN" sz="2000" b="0" i="1" smtClean="0">
                              <a:latin typeface="Cambria Math" panose="02040503050406030204" pitchFamily="18" charset="0"/>
                            </a:rPr>
                            <m:t>𝑥</m:t>
                          </m:r>
                          <m:r>
                            <a:rPr lang="en-IN" sz="2000" b="0" i="1" smtClean="0">
                              <a:latin typeface="Cambria Math" panose="02040503050406030204" pitchFamily="18" charset="0"/>
                            </a:rPr>
                            <m:t>,</m:t>
                          </m:r>
                          <m:r>
                            <a:rPr lang="en-IN" sz="2000" b="0" i="1" smtClean="0">
                              <a:latin typeface="Cambria Math" panose="02040503050406030204" pitchFamily="18" charset="0"/>
                            </a:rPr>
                            <m:t>𝑦</m:t>
                          </m:r>
                          <m:r>
                            <a:rPr lang="en-IN" sz="2000" b="0" i="1" smtClean="0">
                              <a:latin typeface="Cambria Math" panose="02040503050406030204" pitchFamily="18" charset="0"/>
                            </a:rPr>
                            <m:t>)</m:t>
                          </m:r>
                        </m:lim>
                      </m:limLow>
                      <m:d>
                        <m:dPr>
                          <m:begChr m:val="["/>
                          <m:endChr m:val="]"/>
                          <m:ctrlPr>
                            <a:rPr lang="en-IN" sz="2000" b="0" i="1" smtClean="0">
                              <a:latin typeface="Cambria Math" panose="02040503050406030204" pitchFamily="18" charset="0"/>
                            </a:rPr>
                          </m:ctrlPr>
                        </m:dPr>
                        <m:e>
                          <m:r>
                            <a:rPr lang="en-IN" sz="2000" b="0" i="1" smtClean="0">
                              <a:latin typeface="Cambria Math" panose="02040503050406030204" pitchFamily="18" charset="0"/>
                            </a:rPr>
                            <m:t>𝑔</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e>
                          </m:d>
                          <m:r>
                            <a:rPr lang="en-IN" sz="2000" b="0" i="1" smtClean="0">
                              <a:latin typeface="Cambria Math" panose="02040503050406030204" pitchFamily="18" charset="0"/>
                            </a:rPr>
                            <m:t>=1, </m:t>
                          </m:r>
                          <m:r>
                            <a:rPr lang="en-IN" sz="2000" b="0" i="1" smtClean="0">
                              <a:latin typeface="Cambria Math" panose="02040503050406030204" pitchFamily="18" charset="0"/>
                            </a:rPr>
                            <m:t>𝑦</m:t>
                          </m:r>
                          <m:r>
                            <a:rPr lang="en-IN" sz="2000" b="0" i="1" smtClean="0">
                              <a:latin typeface="Cambria Math" panose="02040503050406030204" pitchFamily="18" charset="0"/>
                            </a:rPr>
                            <m:t>=1</m:t>
                          </m:r>
                        </m:e>
                      </m:d>
                      <m:r>
                        <a:rPr lang="en-IN" sz="2000" b="0" i="1" smtClean="0">
                          <a:latin typeface="Cambria Math" panose="02040503050406030204" pitchFamily="18" charset="0"/>
                        </a:rPr>
                        <m:t>⋅|</m:t>
                      </m:r>
                      <m:func>
                        <m:funcPr>
                          <m:ctrlPr>
                            <a:rPr lang="en-IN" sz="2000" b="0" i="1" smtClean="0">
                              <a:latin typeface="Cambria Math" panose="02040503050406030204" pitchFamily="18" charset="0"/>
                            </a:rPr>
                          </m:ctrlPr>
                        </m:funcPr>
                        <m:fName>
                          <m:r>
                            <m:rPr>
                              <m:sty m:val="p"/>
                            </m:rPr>
                            <a:rPr lang="en-IN" sz="2000" b="0" i="0" smtClean="0">
                              <a:latin typeface="Cambria Math" panose="02040503050406030204" pitchFamily="18" charset="0"/>
                            </a:rPr>
                            <m:t>Pr</m:t>
                          </m:r>
                        </m:fName>
                        <m:e>
                          <m:d>
                            <m:dPr>
                              <m:begChr m:val="["/>
                              <m:endChr m:val="|"/>
                              <m:ctrlPr>
                                <a:rPr lang="en-IN" sz="2000" b="0" i="1" smtClean="0">
                                  <a:latin typeface="Cambria Math" panose="02040503050406030204" pitchFamily="18" charset="0"/>
                                </a:rPr>
                              </m:ctrlPr>
                            </m:dPr>
                            <m:e>
                              <m:r>
                                <a:rPr lang="en-IN" sz="2000" b="0" i="1" smtClean="0">
                                  <a:latin typeface="Cambria Math" panose="02040503050406030204" pitchFamily="18" charset="0"/>
                                </a:rPr>
                                <m:t>h</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e>
                              </m:d>
                              <m:r>
                                <a:rPr lang="en-IN" sz="2000" b="0" i="1" smtClean="0">
                                  <a:latin typeface="Cambria Math" panose="02040503050406030204" pitchFamily="18" charset="0"/>
                                </a:rPr>
                                <m:t>=0 </m:t>
                              </m:r>
                            </m:e>
                          </m:d>
                          <m:r>
                            <a:rPr lang="en-IN" sz="2000" b="0" i="1" smtClean="0">
                              <a:latin typeface="Cambria Math" panose="02040503050406030204" pitchFamily="18" charset="0"/>
                            </a:rPr>
                            <m:t> </m:t>
                          </m:r>
                          <m:r>
                            <a:rPr lang="en-IN" sz="2000" b="0" i="1" smtClean="0">
                              <a:latin typeface="Cambria Math" panose="02040503050406030204" pitchFamily="18" charset="0"/>
                            </a:rPr>
                            <m:t>𝑦</m:t>
                          </m:r>
                          <m:r>
                            <a:rPr lang="en-IN" sz="2000" b="0" i="1" smtClean="0">
                              <a:latin typeface="Cambria Math" panose="02040503050406030204" pitchFamily="18" charset="0"/>
                            </a:rPr>
                            <m:t>=1] −</m:t>
                          </m:r>
                          <m:func>
                            <m:funcPr>
                              <m:ctrlPr>
                                <a:rPr lang="en-IN" sz="2000" b="0" i="1" smtClean="0">
                                  <a:latin typeface="Cambria Math" panose="02040503050406030204" pitchFamily="18" charset="0"/>
                                </a:rPr>
                              </m:ctrlPr>
                            </m:funcPr>
                            <m:fName>
                              <m:r>
                                <m:rPr>
                                  <m:sty m:val="p"/>
                                </m:rPr>
                                <a:rPr lang="en-IN" sz="2000" b="0" i="0" smtClean="0">
                                  <a:latin typeface="Cambria Math" panose="02040503050406030204" pitchFamily="18" charset="0"/>
                                </a:rPr>
                                <m:t>Pr</m:t>
                              </m:r>
                            </m:fName>
                            <m:e>
                              <m:d>
                                <m:dPr>
                                  <m:begChr m:val="["/>
                                  <m:endChr m:val="|"/>
                                  <m:ctrlPr>
                                    <a:rPr lang="en-IN" sz="2000" b="0" i="1" smtClean="0">
                                      <a:latin typeface="Cambria Math" panose="02040503050406030204" pitchFamily="18" charset="0"/>
                                    </a:rPr>
                                  </m:ctrlPr>
                                </m:dPr>
                                <m:e>
                                  <m:r>
                                    <a:rPr lang="en-IN" sz="2000" b="0" i="1" smtClean="0">
                                      <a:latin typeface="Cambria Math" panose="02040503050406030204" pitchFamily="18" charset="0"/>
                                    </a:rPr>
                                    <m:t>h</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e>
                                  </m:d>
                                  <m:r>
                                    <a:rPr lang="en-IN" sz="2000" b="0" i="1" smtClean="0">
                                      <a:latin typeface="Cambria Math" panose="02040503050406030204" pitchFamily="18" charset="0"/>
                                    </a:rPr>
                                    <m:t>=0</m:t>
                                  </m:r>
                                </m:e>
                              </m:d>
                              <m:r>
                                <a:rPr lang="en-IN" sz="2000" b="0" i="1" smtClean="0">
                                  <a:latin typeface="Cambria Math" panose="02040503050406030204" pitchFamily="18" charset="0"/>
                                </a:rPr>
                                <m:t>𝑔</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e>
                              </m:d>
                              <m:r>
                                <a:rPr lang="en-IN" sz="2000" b="0" i="1" smtClean="0">
                                  <a:latin typeface="Cambria Math" panose="02040503050406030204" pitchFamily="18" charset="0"/>
                                </a:rPr>
                                <m:t>=1,</m:t>
                              </m:r>
                              <m:r>
                                <a:rPr lang="en-IN" sz="2000" b="0" i="1" smtClean="0">
                                  <a:latin typeface="Cambria Math" panose="02040503050406030204" pitchFamily="18" charset="0"/>
                                </a:rPr>
                                <m:t>𝑦</m:t>
                              </m:r>
                              <m:r>
                                <a:rPr lang="en-IN" sz="2000" b="0" i="1" smtClean="0">
                                  <a:latin typeface="Cambria Math" panose="02040503050406030204" pitchFamily="18" charset="0"/>
                                </a:rPr>
                                <m:t>=1] | ≤ </m:t>
                              </m:r>
                              <m:r>
                                <a:rPr lang="en-IN" sz="2000" b="0" i="1" smtClean="0">
                                  <a:latin typeface="Cambria Math" panose="02040503050406030204" pitchFamily="18" charset="0"/>
                                </a:rPr>
                                <m:t>𝛾</m:t>
                              </m:r>
                            </m:e>
                          </m:func>
                        </m:e>
                      </m:func>
                    </m:oMath>
                  </m:oMathPara>
                </a14:m>
                <a:endParaRPr lang="en-IN" sz="2000" dirty="0"/>
              </a:p>
              <a:p>
                <a:pPr marL="457200" lvl="1" indent="0">
                  <a:buNone/>
                </a:pPr>
                <a:endParaRPr lang="en-IN" sz="2000" dirty="0"/>
              </a:p>
              <a:p>
                <a:pPr marL="457200" lvl="1" indent="0">
                  <a:buNone/>
                </a:pPr>
                <a:r>
                  <a:rPr lang="en-IN" sz="2000" dirty="0"/>
                  <a:t>Size of positive population</a:t>
                </a:r>
              </a:p>
              <a:p>
                <a:pPr marL="457200" lvl="1" indent="0" algn="ctr">
                  <a:buNone/>
                </a:pPr>
                <a:r>
                  <a:rPr lang="en-IN" sz="2000" dirty="0"/>
                  <a:t>False negative disparity</a:t>
                </a:r>
              </a:p>
            </p:txBody>
          </p:sp>
        </mc:Choice>
        <mc:Fallback xmlns="">
          <p:sp>
            <p:nvSpPr>
              <p:cNvPr id="3" name="Content Placeholder 2">
                <a:extLst>
                  <a:ext uri="{FF2B5EF4-FFF2-40B4-BE49-F238E27FC236}">
                    <a16:creationId xmlns:a16="http://schemas.microsoft.com/office/drawing/2014/main" id="{3825EBC1-C865-403D-848F-9B967D151512}"/>
                  </a:ext>
                </a:extLst>
              </p:cNvPr>
              <p:cNvSpPr>
                <a:spLocks noGrp="1" noRot="1" noChangeAspect="1" noMove="1" noResize="1" noEditPoints="1" noAdjustHandles="1" noChangeArrowheads="1" noChangeShapeType="1" noTextEdit="1"/>
              </p:cNvSpPr>
              <p:nvPr>
                <p:ph idx="1"/>
              </p:nvPr>
            </p:nvSpPr>
            <p:spPr>
              <a:xfrm>
                <a:off x="728555" y="1434229"/>
                <a:ext cx="10515600" cy="5058645"/>
              </a:xfrm>
              <a:blipFill>
                <a:blip r:embed="rId3"/>
                <a:stretch>
                  <a:fillRect l="-1043" t="-1928"/>
                </a:stretch>
              </a:blipFill>
            </p:spPr>
            <p:txBody>
              <a:bodyPr/>
              <a:lstStyle/>
              <a:p>
                <a:r>
                  <a:rPr lang="en-IN">
                    <a:noFill/>
                  </a:rPr>
                  <a:t> </a:t>
                </a:r>
              </a:p>
            </p:txBody>
          </p:sp>
        </mc:Fallback>
      </mc:AlternateContent>
      <p:sp>
        <p:nvSpPr>
          <p:cNvPr id="4" name="Right Brace 3">
            <a:extLst>
              <a:ext uri="{FF2B5EF4-FFF2-40B4-BE49-F238E27FC236}">
                <a16:creationId xmlns:a16="http://schemas.microsoft.com/office/drawing/2014/main" id="{C2D9ED69-F054-4AE5-B8CA-D02B4857F5A3}"/>
              </a:ext>
            </a:extLst>
          </p:cNvPr>
          <p:cNvSpPr/>
          <p:nvPr/>
        </p:nvSpPr>
        <p:spPr>
          <a:xfrm rot="5400000">
            <a:off x="6370403" y="1835508"/>
            <a:ext cx="837266" cy="60736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5" name="Left Brace 4">
            <a:extLst>
              <a:ext uri="{FF2B5EF4-FFF2-40B4-BE49-F238E27FC236}">
                <a16:creationId xmlns:a16="http://schemas.microsoft.com/office/drawing/2014/main" id="{812E43CC-B4D1-449C-BF09-51F139BA7506}"/>
              </a:ext>
            </a:extLst>
          </p:cNvPr>
          <p:cNvSpPr/>
          <p:nvPr/>
        </p:nvSpPr>
        <p:spPr>
          <a:xfrm rot="16200000">
            <a:off x="2341536" y="3586299"/>
            <a:ext cx="173420" cy="24286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284942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D47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E3CCA13-E449-4114-BEB7-2EAFD1E74B8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Experiments: the kind of curve we want</a:t>
            </a:r>
          </a:p>
        </p:txBody>
      </p:sp>
      <p:pic>
        <p:nvPicPr>
          <p:cNvPr id="9" name="Content Placeholder 3">
            <a:extLst>
              <a:ext uri="{FF2B5EF4-FFF2-40B4-BE49-F238E27FC236}">
                <a16:creationId xmlns:a16="http://schemas.microsoft.com/office/drawing/2014/main" id="{CF6F00B5-2B97-46A1-896D-FDFFF5D2DCF7}"/>
              </a:ext>
            </a:extLst>
          </p:cNvPr>
          <p:cNvPicPr>
            <a:picLocks noGrp="1" noChangeAspect="1"/>
          </p:cNvPicPr>
          <p:nvPr>
            <p:ph idx="1"/>
          </p:nvPr>
        </p:nvPicPr>
        <p:blipFill>
          <a:blip r:embed="rId3"/>
          <a:stretch>
            <a:fillRect/>
          </a:stretch>
        </p:blipFill>
        <p:spPr>
          <a:xfrm>
            <a:off x="3607896" y="144308"/>
            <a:ext cx="8368642" cy="6569383"/>
          </a:xfrm>
          <a:prstGeom prst="rect">
            <a:avLst/>
          </a:prstGeom>
        </p:spPr>
      </p:pic>
    </p:spTree>
    <p:extLst>
      <p:ext uri="{BB962C8B-B14F-4D97-AF65-F5344CB8AC3E}">
        <p14:creationId xmlns:p14="http://schemas.microsoft.com/office/powerpoint/2010/main" val="1338756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0417-BAFD-4AA6-B453-7EE06174FBF5}"/>
              </a:ext>
            </a:extLst>
          </p:cNvPr>
          <p:cNvSpPr>
            <a:spLocks noGrp="1"/>
          </p:cNvSpPr>
          <p:nvPr>
            <p:ph type="title"/>
          </p:nvPr>
        </p:nvSpPr>
        <p:spPr/>
        <p:txBody>
          <a:bodyPr/>
          <a:lstStyle/>
          <a:p>
            <a:r>
              <a:rPr lang="en-IN" dirty="0"/>
              <a:t>Takeaways</a:t>
            </a:r>
          </a:p>
        </p:txBody>
      </p:sp>
      <p:sp>
        <p:nvSpPr>
          <p:cNvPr id="3" name="Content Placeholder 2">
            <a:extLst>
              <a:ext uri="{FF2B5EF4-FFF2-40B4-BE49-F238E27FC236}">
                <a16:creationId xmlns:a16="http://schemas.microsoft.com/office/drawing/2014/main" id="{626CD631-BC1F-4E63-88E3-95FE9AAA26DF}"/>
              </a:ext>
            </a:extLst>
          </p:cNvPr>
          <p:cNvSpPr>
            <a:spLocks noGrp="1"/>
          </p:cNvSpPr>
          <p:nvPr>
            <p:ph idx="1"/>
          </p:nvPr>
        </p:nvSpPr>
        <p:spPr/>
        <p:txBody>
          <a:bodyPr>
            <a:normAutofit lnSpcReduction="10000"/>
          </a:bodyPr>
          <a:lstStyle/>
          <a:p>
            <a:r>
              <a:rPr lang="en-IN" dirty="0"/>
              <a:t>We should be precise about definitions. </a:t>
            </a:r>
          </a:p>
          <a:p>
            <a:pPr lvl="1"/>
            <a:r>
              <a:rPr lang="en-IN" dirty="0"/>
              <a:t>Don’t need to capture everything we mean by “privacy”, “fairness”, etc. but helps clarify our thinking about what we mean. </a:t>
            </a:r>
          </a:p>
          <a:p>
            <a:r>
              <a:rPr lang="en-IN" dirty="0"/>
              <a:t>Once we fix a definition, we need to explore </a:t>
            </a:r>
            <a:r>
              <a:rPr lang="en-IN" i="1" dirty="0"/>
              <a:t>tradeoffs.</a:t>
            </a:r>
          </a:p>
          <a:p>
            <a:pPr lvl="1"/>
            <a:r>
              <a:rPr lang="en-IN" i="1" dirty="0"/>
              <a:t>Generally we can’t have it all.</a:t>
            </a:r>
          </a:p>
          <a:p>
            <a:pPr lvl="1"/>
            <a:r>
              <a:rPr lang="en-IN" i="1" dirty="0"/>
              <a:t>The scientific problem is to determine Pareto curves, not to choose points on those curves.  </a:t>
            </a:r>
          </a:p>
          <a:p>
            <a:r>
              <a:rPr lang="en-IN" dirty="0"/>
              <a:t>The science is new and unsettled. An exciting time to think about these problems</a:t>
            </a:r>
          </a:p>
          <a:p>
            <a:pPr lvl="1"/>
            <a:r>
              <a:rPr lang="en-IN" dirty="0"/>
              <a:t> Many other things of social values need to be defined: interpretability, accountability, morality, etc. </a:t>
            </a:r>
          </a:p>
        </p:txBody>
      </p:sp>
    </p:spTree>
    <p:extLst>
      <p:ext uri="{BB962C8B-B14F-4D97-AF65-F5344CB8AC3E}">
        <p14:creationId xmlns:p14="http://schemas.microsoft.com/office/powerpoint/2010/main" val="243648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8DB6A8-466D-4C53-8D6F-D77A917279B1}"/>
              </a:ext>
            </a:extLst>
          </p:cNvPr>
          <p:cNvSpPr>
            <a:spLocks noGrp="1"/>
          </p:cNvSpPr>
          <p:nvPr>
            <p:ph type="ctrTitle"/>
          </p:nvPr>
        </p:nvSpPr>
        <p:spPr>
          <a:xfrm>
            <a:off x="3045368" y="2043663"/>
            <a:ext cx="6105194" cy="2031055"/>
          </a:xfrm>
        </p:spPr>
        <p:txBody>
          <a:bodyPr>
            <a:normAutofit/>
          </a:bodyPr>
          <a:lstStyle/>
          <a:p>
            <a:r>
              <a:rPr lang="en-IN">
                <a:solidFill>
                  <a:srgbClr val="FFFFFF"/>
                </a:solidFill>
              </a:rPr>
              <a:t>Thanks!</a:t>
            </a:r>
          </a:p>
        </p:txBody>
      </p:sp>
      <p:sp>
        <p:nvSpPr>
          <p:cNvPr id="4" name="Subtitle 3">
            <a:extLst>
              <a:ext uri="{FF2B5EF4-FFF2-40B4-BE49-F238E27FC236}">
                <a16:creationId xmlns:a16="http://schemas.microsoft.com/office/drawing/2014/main" id="{1E5B42FF-6090-4AF1-8B6F-B2AA0F99C466}"/>
              </a:ext>
            </a:extLst>
          </p:cNvPr>
          <p:cNvSpPr>
            <a:spLocks noGrp="1"/>
          </p:cNvSpPr>
          <p:nvPr>
            <p:ph type="subTitle" idx="1"/>
          </p:nvPr>
        </p:nvSpPr>
        <p:spPr>
          <a:xfrm>
            <a:off x="3045368" y="4074718"/>
            <a:ext cx="6105194" cy="682079"/>
          </a:xfrm>
        </p:spPr>
        <p:txBody>
          <a:bodyPr>
            <a:normAutofit/>
          </a:bodyPr>
          <a:lstStyle/>
          <a:p>
            <a:endParaRPr lang="en-IN">
              <a:solidFill>
                <a:srgbClr val="FFFFFF"/>
              </a:solidFill>
            </a:endParaRPr>
          </a:p>
        </p:txBody>
      </p:sp>
    </p:spTree>
    <p:extLst>
      <p:ext uri="{BB962C8B-B14F-4D97-AF65-F5344CB8AC3E}">
        <p14:creationId xmlns:p14="http://schemas.microsoft.com/office/powerpoint/2010/main" val="415792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48DF7-91E4-49C3-ACCC-5FAA11789005}"/>
              </a:ext>
            </a:extLst>
          </p:cNvPr>
          <p:cNvSpPr>
            <a:spLocks noGrp="1"/>
          </p:cNvSpPr>
          <p:nvPr>
            <p:ph type="title"/>
          </p:nvPr>
        </p:nvSpPr>
        <p:spPr/>
        <p:txBody>
          <a:bodyPr/>
          <a:lstStyle/>
          <a:p>
            <a:r>
              <a:rPr lang="en-IN" dirty="0"/>
              <a:t>References:</a:t>
            </a:r>
          </a:p>
        </p:txBody>
      </p:sp>
      <p:sp>
        <p:nvSpPr>
          <p:cNvPr id="3" name="Content Placeholder 2">
            <a:extLst>
              <a:ext uri="{FF2B5EF4-FFF2-40B4-BE49-F238E27FC236}">
                <a16:creationId xmlns:a16="http://schemas.microsoft.com/office/drawing/2014/main" id="{A56B2267-7B5A-4020-8EEB-4C21053C93A0}"/>
              </a:ext>
            </a:extLst>
          </p:cNvPr>
          <p:cNvSpPr>
            <a:spLocks noGrp="1"/>
          </p:cNvSpPr>
          <p:nvPr>
            <p:ph idx="1"/>
          </p:nvPr>
        </p:nvSpPr>
        <p:spPr/>
        <p:txBody>
          <a:bodyPr/>
          <a:lstStyle/>
          <a:p>
            <a:r>
              <a:rPr lang="en-IN" dirty="0"/>
              <a:t>This talk was a close approximation to the talk given by Aaron Roth:</a:t>
            </a:r>
          </a:p>
          <a:p>
            <a:pPr marL="0" indent="0">
              <a:buNone/>
            </a:pPr>
            <a:r>
              <a:rPr lang="en-IN" dirty="0">
                <a:hlinkClick r:id="rId2"/>
              </a:rPr>
              <a:t>https://www.nyas.org/news-articles/academy-news/making-moral-machines/</a:t>
            </a:r>
            <a:endParaRPr lang="en-IN" dirty="0"/>
          </a:p>
          <a:p>
            <a:pPr marL="0" indent="0">
              <a:buNone/>
            </a:pPr>
            <a:endParaRPr lang="en-IN" dirty="0"/>
          </a:p>
          <a:p>
            <a:r>
              <a:rPr lang="en-IN" dirty="0"/>
              <a:t>Some examples were used from Cathy O'Neil’s talks:</a:t>
            </a:r>
          </a:p>
          <a:p>
            <a:pPr marL="0" indent="0">
              <a:buNone/>
            </a:pPr>
            <a:r>
              <a:rPr lang="en-IN" dirty="0">
                <a:hlinkClick r:id="rId3"/>
              </a:rPr>
              <a:t>https://www.ted.com/talks/cathy_o_neil_the_era_of_blind_faith_in_big_data_must_end?language=en</a:t>
            </a:r>
            <a:endParaRPr lang="en-IN"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68214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10CDE80B-41D5-4335-AD21-DB833877D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10" y="812459"/>
            <a:ext cx="5845894" cy="4351338"/>
          </a:xfrm>
          <a:prstGeom prst="rect">
            <a:avLst/>
          </a:prstGeom>
        </p:spPr>
      </p:pic>
      <p:pic>
        <p:nvPicPr>
          <p:cNvPr id="4" name="Picture 3">
            <a:extLst>
              <a:ext uri="{FF2B5EF4-FFF2-40B4-BE49-F238E27FC236}">
                <a16:creationId xmlns:a16="http://schemas.microsoft.com/office/drawing/2014/main" id="{F5921E01-555C-47AE-B2FA-0CE8FA19080F}"/>
              </a:ext>
            </a:extLst>
          </p:cNvPr>
          <p:cNvPicPr>
            <a:picLocks noChangeAspect="1"/>
          </p:cNvPicPr>
          <p:nvPr/>
        </p:nvPicPr>
        <p:blipFill>
          <a:blip r:embed="rId4"/>
          <a:stretch>
            <a:fillRect/>
          </a:stretch>
        </p:blipFill>
        <p:spPr>
          <a:xfrm>
            <a:off x="3851800" y="0"/>
            <a:ext cx="5925313" cy="6858000"/>
          </a:xfrm>
          <a:prstGeom prst="rect">
            <a:avLst/>
          </a:prstGeom>
        </p:spPr>
      </p:pic>
      <p:pic>
        <p:nvPicPr>
          <p:cNvPr id="5" name="Picture 4">
            <a:extLst>
              <a:ext uri="{FF2B5EF4-FFF2-40B4-BE49-F238E27FC236}">
                <a16:creationId xmlns:a16="http://schemas.microsoft.com/office/drawing/2014/main" id="{7DA399B0-F8F4-4877-B2B5-D0BC10308286}"/>
              </a:ext>
            </a:extLst>
          </p:cNvPr>
          <p:cNvPicPr>
            <a:picLocks noChangeAspect="1"/>
          </p:cNvPicPr>
          <p:nvPr/>
        </p:nvPicPr>
        <p:blipFill>
          <a:blip r:embed="rId5"/>
          <a:stretch>
            <a:fillRect/>
          </a:stretch>
        </p:blipFill>
        <p:spPr>
          <a:xfrm>
            <a:off x="3499757" y="2345984"/>
            <a:ext cx="8763000" cy="5324475"/>
          </a:xfrm>
          <a:prstGeom prst="rect">
            <a:avLst/>
          </a:prstGeom>
        </p:spPr>
      </p:pic>
      <p:pic>
        <p:nvPicPr>
          <p:cNvPr id="7" name="Picture 6">
            <a:extLst>
              <a:ext uri="{FF2B5EF4-FFF2-40B4-BE49-F238E27FC236}">
                <a16:creationId xmlns:a16="http://schemas.microsoft.com/office/drawing/2014/main" id="{C04447DF-6016-46C7-8F8F-85D7F809FC6E}"/>
              </a:ext>
            </a:extLst>
          </p:cNvPr>
          <p:cNvPicPr>
            <a:picLocks noChangeAspect="1"/>
          </p:cNvPicPr>
          <p:nvPr/>
        </p:nvPicPr>
        <p:blipFill>
          <a:blip r:embed="rId6"/>
          <a:stretch>
            <a:fillRect/>
          </a:stretch>
        </p:blipFill>
        <p:spPr>
          <a:xfrm>
            <a:off x="248146" y="2726347"/>
            <a:ext cx="5083509" cy="4131654"/>
          </a:xfrm>
          <a:prstGeom prst="rect">
            <a:avLst/>
          </a:prstGeom>
        </p:spPr>
      </p:pic>
      <p:pic>
        <p:nvPicPr>
          <p:cNvPr id="9" name="Picture 8">
            <a:extLst>
              <a:ext uri="{FF2B5EF4-FFF2-40B4-BE49-F238E27FC236}">
                <a16:creationId xmlns:a16="http://schemas.microsoft.com/office/drawing/2014/main" id="{0218AAE9-4FC8-4DF5-A882-E9788E428371}"/>
              </a:ext>
            </a:extLst>
          </p:cNvPr>
          <p:cNvPicPr>
            <a:picLocks noChangeAspect="1"/>
          </p:cNvPicPr>
          <p:nvPr/>
        </p:nvPicPr>
        <p:blipFill>
          <a:blip r:embed="rId7"/>
          <a:stretch>
            <a:fillRect/>
          </a:stretch>
        </p:blipFill>
        <p:spPr>
          <a:xfrm>
            <a:off x="4558854" y="117134"/>
            <a:ext cx="7391496" cy="6858000"/>
          </a:xfrm>
          <a:prstGeom prst="rect">
            <a:avLst/>
          </a:prstGeom>
        </p:spPr>
      </p:pic>
    </p:spTree>
    <p:extLst>
      <p:ext uri="{BB962C8B-B14F-4D97-AF65-F5344CB8AC3E}">
        <p14:creationId xmlns:p14="http://schemas.microsoft.com/office/powerpoint/2010/main" val="65553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AD907B-53C6-4398-9DB0-C0C0BD501A1B}"/>
              </a:ext>
            </a:extLst>
          </p:cNvPr>
          <p:cNvPicPr>
            <a:picLocks noChangeAspect="1"/>
          </p:cNvPicPr>
          <p:nvPr/>
        </p:nvPicPr>
        <p:blipFill>
          <a:blip r:embed="rId3"/>
          <a:stretch>
            <a:fillRect/>
          </a:stretch>
        </p:blipFill>
        <p:spPr>
          <a:xfrm>
            <a:off x="0" y="0"/>
            <a:ext cx="6943725" cy="5457825"/>
          </a:xfrm>
          <a:prstGeom prst="rect">
            <a:avLst/>
          </a:prstGeom>
        </p:spPr>
      </p:pic>
      <p:pic>
        <p:nvPicPr>
          <p:cNvPr id="3" name="Picture 2">
            <a:extLst>
              <a:ext uri="{FF2B5EF4-FFF2-40B4-BE49-F238E27FC236}">
                <a16:creationId xmlns:a16="http://schemas.microsoft.com/office/drawing/2014/main" id="{F25FA650-CB21-4F15-ADC1-67DD6CCEB334}"/>
              </a:ext>
            </a:extLst>
          </p:cNvPr>
          <p:cNvPicPr>
            <a:picLocks noChangeAspect="1"/>
          </p:cNvPicPr>
          <p:nvPr/>
        </p:nvPicPr>
        <p:blipFill>
          <a:blip r:embed="rId4"/>
          <a:stretch>
            <a:fillRect/>
          </a:stretch>
        </p:blipFill>
        <p:spPr>
          <a:xfrm>
            <a:off x="2919132" y="0"/>
            <a:ext cx="6353735" cy="6858000"/>
          </a:xfrm>
          <a:prstGeom prst="rect">
            <a:avLst/>
          </a:prstGeom>
        </p:spPr>
      </p:pic>
      <p:pic>
        <p:nvPicPr>
          <p:cNvPr id="4" name="Picture 3">
            <a:extLst>
              <a:ext uri="{FF2B5EF4-FFF2-40B4-BE49-F238E27FC236}">
                <a16:creationId xmlns:a16="http://schemas.microsoft.com/office/drawing/2014/main" id="{5924A779-DE50-4A86-8235-E2EC5D1FDD00}"/>
              </a:ext>
            </a:extLst>
          </p:cNvPr>
          <p:cNvPicPr>
            <a:picLocks noChangeAspect="1"/>
          </p:cNvPicPr>
          <p:nvPr/>
        </p:nvPicPr>
        <p:blipFill>
          <a:blip r:embed="rId5"/>
          <a:stretch>
            <a:fillRect/>
          </a:stretch>
        </p:blipFill>
        <p:spPr>
          <a:xfrm>
            <a:off x="1695450" y="1095375"/>
            <a:ext cx="8801100" cy="4667250"/>
          </a:xfrm>
          <a:prstGeom prst="rect">
            <a:avLst/>
          </a:prstGeom>
        </p:spPr>
      </p:pic>
      <p:pic>
        <p:nvPicPr>
          <p:cNvPr id="5" name="Picture 4">
            <a:extLst>
              <a:ext uri="{FF2B5EF4-FFF2-40B4-BE49-F238E27FC236}">
                <a16:creationId xmlns:a16="http://schemas.microsoft.com/office/drawing/2014/main" id="{A135A748-E8D9-4CBF-8F5F-02F02ACE08A4}"/>
              </a:ext>
            </a:extLst>
          </p:cNvPr>
          <p:cNvPicPr>
            <a:picLocks noChangeAspect="1"/>
          </p:cNvPicPr>
          <p:nvPr/>
        </p:nvPicPr>
        <p:blipFill>
          <a:blip r:embed="rId6"/>
          <a:stretch>
            <a:fillRect/>
          </a:stretch>
        </p:blipFill>
        <p:spPr>
          <a:xfrm>
            <a:off x="5334000" y="171450"/>
            <a:ext cx="6858000" cy="6858000"/>
          </a:xfrm>
          <a:prstGeom prst="rect">
            <a:avLst/>
          </a:prstGeom>
        </p:spPr>
      </p:pic>
    </p:spTree>
    <p:extLst>
      <p:ext uri="{BB962C8B-B14F-4D97-AF65-F5344CB8AC3E}">
        <p14:creationId xmlns:p14="http://schemas.microsoft.com/office/powerpoint/2010/main" val="351139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78BAB-5A60-4CD3-AC54-5A2AC984A948}"/>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kern="1200">
                <a:solidFill>
                  <a:schemeClr val="bg1"/>
                </a:solidFill>
                <a:latin typeface="+mj-lt"/>
                <a:ea typeface="+mj-ea"/>
                <a:cs typeface="+mj-cs"/>
              </a:rPr>
              <a:t>Ethical Axe? </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9DD51468-A0FF-416D-89CD-CBBA79AD95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382" y="631158"/>
            <a:ext cx="4047843" cy="4227512"/>
          </a:xfrm>
          <a:prstGeom prst="rect">
            <a:avLst/>
          </a:prstGeom>
        </p:spPr>
      </p:pic>
    </p:spTree>
    <p:extLst>
      <p:ext uri="{BB962C8B-B14F-4D97-AF65-F5344CB8AC3E}">
        <p14:creationId xmlns:p14="http://schemas.microsoft.com/office/powerpoint/2010/main" val="156293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628B-529D-4D1E-A23A-FA0A4CE013B4}"/>
              </a:ext>
            </a:extLst>
          </p:cNvPr>
          <p:cNvSpPr>
            <a:spLocks noGrp="1"/>
          </p:cNvSpPr>
          <p:nvPr>
            <p:ph type="title"/>
          </p:nvPr>
        </p:nvSpPr>
        <p:spPr/>
        <p:txBody>
          <a:bodyPr/>
          <a:lstStyle/>
          <a:p>
            <a:r>
              <a:rPr lang="en-IN" dirty="0"/>
              <a:t>Algorithms: hard to assign the blame</a:t>
            </a:r>
          </a:p>
        </p:txBody>
      </p:sp>
      <p:pic>
        <p:nvPicPr>
          <p:cNvPr id="5" name="Content Placeholder 4">
            <a:extLst>
              <a:ext uri="{FF2B5EF4-FFF2-40B4-BE49-F238E27FC236}">
                <a16:creationId xmlns:a16="http://schemas.microsoft.com/office/drawing/2014/main" id="{CB09CF51-1110-415F-9558-B44B4CFBE4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2907459" cy="1919615"/>
          </a:xfrm>
        </p:spPr>
      </p:pic>
      <p:sp>
        <p:nvSpPr>
          <p:cNvPr id="6" name="Arrow: Right 5">
            <a:extLst>
              <a:ext uri="{FF2B5EF4-FFF2-40B4-BE49-F238E27FC236}">
                <a16:creationId xmlns:a16="http://schemas.microsoft.com/office/drawing/2014/main" id="{5E7D4755-1C05-462A-B221-396FB33A1E1E}"/>
              </a:ext>
            </a:extLst>
          </p:cNvPr>
          <p:cNvSpPr/>
          <p:nvPr/>
        </p:nvSpPr>
        <p:spPr>
          <a:xfrm>
            <a:off x="4414345" y="2254469"/>
            <a:ext cx="27274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a:extLst>
              <a:ext uri="{FF2B5EF4-FFF2-40B4-BE49-F238E27FC236}">
                <a16:creationId xmlns:a16="http://schemas.microsoft.com/office/drawing/2014/main" id="{7D01DC78-1328-4052-B4E8-DEA7AA794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0465" y="1344520"/>
            <a:ext cx="3487959" cy="2423439"/>
          </a:xfrm>
          <a:prstGeom prst="rect">
            <a:avLst/>
          </a:prstGeom>
        </p:spPr>
      </p:pic>
      <p:sp>
        <p:nvSpPr>
          <p:cNvPr id="9" name="Arrow: Down 8">
            <a:extLst>
              <a:ext uri="{FF2B5EF4-FFF2-40B4-BE49-F238E27FC236}">
                <a16:creationId xmlns:a16="http://schemas.microsoft.com/office/drawing/2014/main" id="{DF1549EC-D2E5-4B0C-9FB7-F417C3585530}"/>
              </a:ext>
            </a:extLst>
          </p:cNvPr>
          <p:cNvSpPr/>
          <p:nvPr/>
        </p:nvSpPr>
        <p:spPr>
          <a:xfrm rot="4155270">
            <a:off x="5853683" y="1975622"/>
            <a:ext cx="484632" cy="4090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a:extLst>
              <a:ext uri="{FF2B5EF4-FFF2-40B4-BE49-F238E27FC236}">
                <a16:creationId xmlns:a16="http://schemas.microsoft.com/office/drawing/2014/main" id="{775946A8-5674-4CE7-9ADB-CDE8A3C6C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343" y="4120775"/>
            <a:ext cx="3415988" cy="2230439"/>
          </a:xfrm>
          <a:prstGeom prst="rect">
            <a:avLst/>
          </a:prstGeom>
        </p:spPr>
      </p:pic>
      <p:sp>
        <p:nvSpPr>
          <p:cNvPr id="12" name="Arrow: Right 11">
            <a:extLst>
              <a:ext uri="{FF2B5EF4-FFF2-40B4-BE49-F238E27FC236}">
                <a16:creationId xmlns:a16="http://schemas.microsoft.com/office/drawing/2014/main" id="{A9C20544-0940-4838-BC11-19C4A822E3B2}"/>
              </a:ext>
            </a:extLst>
          </p:cNvPr>
          <p:cNvSpPr/>
          <p:nvPr/>
        </p:nvSpPr>
        <p:spPr>
          <a:xfrm>
            <a:off x="4414345" y="4993678"/>
            <a:ext cx="372532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6" name="Picture 15">
            <a:extLst>
              <a:ext uri="{FF2B5EF4-FFF2-40B4-BE49-F238E27FC236}">
                <a16:creationId xmlns:a16="http://schemas.microsoft.com/office/drawing/2014/main" id="{5AF94F7D-FDBB-47DD-A47A-82669CD08A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9458" y="4120775"/>
            <a:ext cx="2429780" cy="2537770"/>
          </a:xfrm>
          <a:prstGeom prst="rect">
            <a:avLst/>
          </a:prstGeom>
        </p:spPr>
      </p:pic>
    </p:spTree>
    <p:extLst>
      <p:ext uri="{BB962C8B-B14F-4D97-AF65-F5344CB8AC3E}">
        <p14:creationId xmlns:p14="http://schemas.microsoft.com/office/powerpoint/2010/main" val="253314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8DD9-540B-4E2C-BD13-00A898602109}"/>
              </a:ext>
            </a:extLst>
          </p:cNvPr>
          <p:cNvSpPr>
            <a:spLocks noGrp="1"/>
          </p:cNvSpPr>
          <p:nvPr>
            <p:ph type="title"/>
          </p:nvPr>
        </p:nvSpPr>
        <p:spPr/>
        <p:txBody>
          <a:bodyPr/>
          <a:lstStyle/>
          <a:p>
            <a:pPr algn="ctr"/>
            <a:r>
              <a:rPr lang="en-IN" dirty="0"/>
              <a:t>Evil Programmers?</a:t>
            </a:r>
          </a:p>
        </p:txBody>
      </p:sp>
      <p:pic>
        <p:nvPicPr>
          <p:cNvPr id="5" name="Content Placeholder 4">
            <a:extLst>
              <a:ext uri="{FF2B5EF4-FFF2-40B4-BE49-F238E27FC236}">
                <a16:creationId xmlns:a16="http://schemas.microsoft.com/office/drawing/2014/main" id="{CE543D1C-D3D8-44EC-BC1A-1573323F5B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45169" y="1690688"/>
            <a:ext cx="4483976" cy="4194064"/>
          </a:xfrm>
        </p:spPr>
      </p:pic>
    </p:spTree>
    <p:extLst>
      <p:ext uri="{BB962C8B-B14F-4D97-AF65-F5344CB8AC3E}">
        <p14:creationId xmlns:p14="http://schemas.microsoft.com/office/powerpoint/2010/main" val="412607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61EB3-C8C2-4078-90AC-1BB0036B03D4}"/>
              </a:ext>
            </a:extLst>
          </p:cNvPr>
          <p:cNvSpPr>
            <a:spLocks noGrp="1"/>
          </p:cNvSpPr>
          <p:nvPr>
            <p:ph type="title"/>
          </p:nvPr>
        </p:nvSpPr>
        <p:spPr/>
        <p:txBody>
          <a:bodyPr/>
          <a:lstStyle/>
          <a:p>
            <a:r>
              <a:rPr lang="en-IN" dirty="0"/>
              <a:t>Need to embed social values in the algorithm</a:t>
            </a:r>
          </a:p>
        </p:txBody>
      </p:sp>
      <p:sp>
        <p:nvSpPr>
          <p:cNvPr id="3" name="Content Placeholder 2">
            <a:extLst>
              <a:ext uri="{FF2B5EF4-FFF2-40B4-BE49-F238E27FC236}">
                <a16:creationId xmlns:a16="http://schemas.microsoft.com/office/drawing/2014/main" id="{C00677E6-7169-43C0-A0F2-7BA2EBDB8DD2}"/>
              </a:ext>
            </a:extLst>
          </p:cNvPr>
          <p:cNvSpPr>
            <a:spLocks noGrp="1"/>
          </p:cNvSpPr>
          <p:nvPr>
            <p:ph idx="1"/>
          </p:nvPr>
        </p:nvSpPr>
        <p:spPr/>
        <p:txBody>
          <a:bodyPr/>
          <a:lstStyle/>
          <a:p>
            <a:r>
              <a:rPr lang="en-IN" dirty="0"/>
              <a:t>This requires being precise about definitions, and then developing their consequences. </a:t>
            </a:r>
          </a:p>
          <a:p>
            <a:pPr lvl="1"/>
            <a:r>
              <a:rPr lang="en-IN" strike="sngStrike" dirty="0"/>
              <a:t>Privacy</a:t>
            </a:r>
          </a:p>
          <a:p>
            <a:pPr lvl="1"/>
            <a:r>
              <a:rPr lang="en-IN" b="1" dirty="0"/>
              <a:t>Fairness</a:t>
            </a:r>
          </a:p>
          <a:p>
            <a:pPr lvl="1"/>
            <a:r>
              <a:rPr lang="en-IN" dirty="0"/>
              <a:t>Accountability</a:t>
            </a:r>
          </a:p>
          <a:p>
            <a:pPr lvl="1"/>
            <a:r>
              <a:rPr lang="en-IN" dirty="0"/>
              <a:t>Interpretability</a:t>
            </a:r>
          </a:p>
          <a:p>
            <a:pPr lvl="1"/>
            <a:r>
              <a:rPr lang="en-IN" dirty="0"/>
              <a:t>Morality</a:t>
            </a:r>
          </a:p>
          <a:p>
            <a:pPr lvl="1"/>
            <a:endParaRPr lang="en-IN" dirty="0"/>
          </a:p>
        </p:txBody>
      </p:sp>
    </p:spTree>
    <p:extLst>
      <p:ext uri="{BB962C8B-B14F-4D97-AF65-F5344CB8AC3E}">
        <p14:creationId xmlns:p14="http://schemas.microsoft.com/office/powerpoint/2010/main" val="2295872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81F6-4398-4C9F-B950-C878734085BF}"/>
              </a:ext>
            </a:extLst>
          </p:cNvPr>
          <p:cNvSpPr>
            <a:spLocks noGrp="1"/>
          </p:cNvSpPr>
          <p:nvPr>
            <p:ph type="title"/>
          </p:nvPr>
        </p:nvSpPr>
        <p:spPr/>
        <p:txBody>
          <a:bodyPr/>
          <a:lstStyle/>
          <a:p>
            <a:r>
              <a:rPr lang="en-IN" dirty="0"/>
              <a:t>Privacy: A success story</a:t>
            </a:r>
          </a:p>
        </p:txBody>
      </p:sp>
      <p:sp>
        <p:nvSpPr>
          <p:cNvPr id="3" name="Content Placeholder 2">
            <a:extLst>
              <a:ext uri="{FF2B5EF4-FFF2-40B4-BE49-F238E27FC236}">
                <a16:creationId xmlns:a16="http://schemas.microsoft.com/office/drawing/2014/main" id="{A1EBFAB0-5884-4DE2-A86A-9877427B1594}"/>
              </a:ext>
            </a:extLst>
          </p:cNvPr>
          <p:cNvSpPr>
            <a:spLocks noGrp="1"/>
          </p:cNvSpPr>
          <p:nvPr>
            <p:ph idx="1"/>
          </p:nvPr>
        </p:nvSpPr>
        <p:spPr/>
        <p:txBody>
          <a:bodyPr>
            <a:normAutofit lnSpcReduction="10000"/>
          </a:bodyPr>
          <a:lstStyle/>
          <a:p>
            <a:pPr marL="0" indent="0">
              <a:buNone/>
            </a:pPr>
            <a:r>
              <a:rPr lang="en-IN" dirty="0"/>
              <a:t>In brief </a:t>
            </a:r>
          </a:p>
          <a:p>
            <a:r>
              <a:rPr lang="en-IN" sz="2400" dirty="0"/>
              <a:t>After many years of ad-hoc approaches and privacy breaches, a mathematical definition with meaningful semantics: </a:t>
            </a:r>
            <a:r>
              <a:rPr lang="en-IN" sz="2400" i="1" dirty="0"/>
              <a:t>differential privacy.</a:t>
            </a:r>
          </a:p>
          <a:p>
            <a:r>
              <a:rPr lang="en-IN" sz="2400" dirty="0"/>
              <a:t>A decade of academic work, deriving out tradeoffs between privacy and inference ability, and developing practical algorithms. </a:t>
            </a:r>
          </a:p>
          <a:p>
            <a:r>
              <a:rPr lang="en-IN" sz="2400" dirty="0"/>
              <a:t>In last several years: acceptance, wide deployment: Google Chrome, iOS10, US 2020 Census.</a:t>
            </a:r>
          </a:p>
          <a:p>
            <a:r>
              <a:rPr lang="en-IN" sz="2400" dirty="0"/>
              <a:t>Doesn’t capture everything we mean by privacy, but lets us meaningfully discuss different kinds of privacy.</a:t>
            </a:r>
          </a:p>
          <a:p>
            <a:r>
              <a:rPr lang="en-IN" sz="2400" dirty="0"/>
              <a:t>Doesn’t take a stand on how we should trade off accuracy, and privacy: it provides a framework to have the discussion in. </a:t>
            </a:r>
          </a:p>
        </p:txBody>
      </p:sp>
    </p:spTree>
    <p:extLst>
      <p:ext uri="{BB962C8B-B14F-4D97-AF65-F5344CB8AC3E}">
        <p14:creationId xmlns:p14="http://schemas.microsoft.com/office/powerpoint/2010/main" val="50593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1731</Words>
  <Application>Microsoft Office PowerPoint</Application>
  <PresentationFormat>Widescreen</PresentationFormat>
  <Paragraphs>154</Paragraphs>
  <Slides>26</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Cambria Math</vt:lpstr>
      <vt:lpstr>Office Theme</vt:lpstr>
      <vt:lpstr>Igniting the AI Fire in You (carefully)</vt:lpstr>
      <vt:lpstr>Press Coverage of AI: two threads</vt:lpstr>
      <vt:lpstr>PowerPoint Presentation</vt:lpstr>
      <vt:lpstr>PowerPoint Presentation</vt:lpstr>
      <vt:lpstr>Ethical Axe? </vt:lpstr>
      <vt:lpstr>Algorithms: hard to assign the blame</vt:lpstr>
      <vt:lpstr>Evil Programmers?</vt:lpstr>
      <vt:lpstr>Need to embed social values in the algorithm</vt:lpstr>
      <vt:lpstr>Privacy: A success story</vt:lpstr>
      <vt:lpstr>Fairness</vt:lpstr>
      <vt:lpstr>The AI Algorithm</vt:lpstr>
      <vt:lpstr>A Thought Experiment</vt:lpstr>
      <vt:lpstr>Example: AI hiring at a (historically) misogynistic company </vt:lpstr>
      <vt:lpstr>How to tackle this?</vt:lpstr>
      <vt:lpstr>Seemingly Obvious Solution</vt:lpstr>
      <vt:lpstr>The Problem: toy example</vt:lpstr>
      <vt:lpstr>Lesson Learnt:</vt:lpstr>
      <vt:lpstr>Why was the classifier “unfair”?</vt:lpstr>
      <vt:lpstr>But… not quite what we wanted</vt:lpstr>
      <vt:lpstr>The Problem</vt:lpstr>
      <vt:lpstr>A Middle Ground</vt:lpstr>
      <vt:lpstr>Interpolating between the two attempts</vt:lpstr>
      <vt:lpstr>Experiments: the kind of curve we want</vt:lpstr>
      <vt:lpstr>Takeaways</vt:lpstr>
      <vt:lpstr>Thanks!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Igniting the AI Fire in You (carefully)</dc:title>
  <dc:creator>Apoorv Vikram Singh</dc:creator>
  <cp:lastModifiedBy>Apoorv Vikram Singh</cp:lastModifiedBy>
  <cp:revision>4</cp:revision>
  <dcterms:created xsi:type="dcterms:W3CDTF">2019-07-24T21:51:00Z</dcterms:created>
  <dcterms:modified xsi:type="dcterms:W3CDTF">2019-07-25T09:10:56Z</dcterms:modified>
</cp:coreProperties>
</file>